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72" r:id="rId2"/>
    <p:sldId id="538" r:id="rId3"/>
    <p:sldId id="539" r:id="rId4"/>
    <p:sldId id="541" r:id="rId5"/>
    <p:sldId id="500" r:id="rId6"/>
    <p:sldId id="543" r:id="rId7"/>
    <p:sldId id="540" r:id="rId8"/>
    <p:sldId id="542" r:id="rId9"/>
    <p:sldId id="443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0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淺色樣式 2 - 輔色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76" autoAdjust="0"/>
    <p:restoredTop sz="95026" autoAdjust="0"/>
  </p:normalViewPr>
  <p:slideViewPr>
    <p:cSldViewPr snapToGrid="0">
      <p:cViewPr varScale="1">
        <p:scale>
          <a:sx n="82" d="100"/>
          <a:sy n="82" d="100"/>
        </p:scale>
        <p:origin x="8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04916-AFB5-4414-A3CE-C2036F6D9ED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71CD3-2CE7-478B-9D9A-0D54E323FE7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409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3AFE0A-C815-C0E3-B1E9-DFE5C032F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4C0351-49DC-0AE1-24C7-D569D96DF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CBEA0A-25F7-1537-A0FD-B402AC985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AB4A4A-C6A4-6FD6-20D3-B41BD73F5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4F0CE63-D450-506C-92BB-B3A41C867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3386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CFB53C-DDE3-E642-6FA1-66EED288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C18BE1-E1FD-2C40-73BF-A489BF51E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7B1CB4-35F5-1CFA-B0C4-5C90A7F63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E05AC5-EC35-A85A-5EA0-E88A3ACF1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ABD22CF-4BDE-B0A4-F667-AF8BA1DB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7856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C62C1BE-9318-F537-B30A-FFC6A1789C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CB36A65-568C-ACC2-EA2A-D03552B5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117E29-A8FE-F1F0-FFC3-084D4B11F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2E3828E-EA22-DF28-5E81-AA6A3409C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EF4D61-054D-6945-1CBA-656EFB1D5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0992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DF4FA1-D660-3BF5-4022-C313E8EE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0FC2ED-54BB-289F-7D35-F1D97A09A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E21B16-63D1-7064-669D-50713FF06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6E4046-1EDC-42F2-D70C-9D700C2B8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57CECA-ECC8-2ED7-3C69-33B5068E2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2842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719479-C5DB-18FE-F558-27CE8CC1E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E162677-6E73-FCEC-4A1E-1BCBC732E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3E3352-A82F-810C-56C5-7EE330308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1B4B4F-C443-A365-775B-B8EFB7405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F4AE00-A0C8-86B4-3714-301D144D7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596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E81ECB-DF97-3E8C-F04D-C9FFA3042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9DC9226-7EFB-593D-9E4B-2540E5D37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979B04C-FF47-564E-DE88-0C01828F5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04CDDC2-DE51-0354-689D-0EC670A24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CC8F592-26F2-1411-4CB8-D50C77001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138DE9B-F9F5-E4D9-6717-315E789C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4062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A4BAD8-1E62-FFFA-7E80-A05C25608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62DC921-2D02-A733-4843-42729EA56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A7ACA08-C96F-96A7-8EF3-BE14FFFDD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ABB0932-205C-D4CC-F416-0B95605A74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79A1B6E-24F1-A787-05BE-D5C25A75FE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C58E90C-20F9-B532-3A1C-AD907247E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84DDF7D-14A0-12C1-8BE5-34A44307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9340637-67C7-DEB2-E0E1-CDBA6E435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2981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550FAE-AF4B-9E42-C7D0-9977843CB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7D9193B-A3E3-0154-BDF4-2423BCB5C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19A2F9E-8091-8DA4-33FD-E2395CEAD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683B5D1-6302-FEAF-2C73-CBF6DB1FF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9827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86666CC-D3BE-8070-F5AF-2C707E75B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D556BC4-AF64-D2E2-04BE-798E9DB9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6030345-F9DD-CB74-0E82-54CF23A76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8305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ECF1F5-935B-2451-DA33-D9E8CDB9A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061592-11CD-5906-D2ED-650F7510B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0447FF0-871A-8B40-F700-73ED0B01D0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D4B9B8C-BB73-50B1-5BF3-76F8BDE4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82AE63D-DCEB-D384-9731-4544DBA7E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45F72A8-DEFB-BF5D-1060-4F0C21B3E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3854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18C46D-FA3F-2667-B766-EA1290EE9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8D31215-3588-A0DA-A4EA-8E6D8DDAB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1A1A684-DF73-58FC-A0A0-2ABD2CF46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762947E-AF7C-690C-B1CD-254E4E493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D7C4CF1-A452-CE45-C382-78E86D04D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43F711-0027-3B4E-7957-B2B2DC2B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7590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C9C76C2-610D-38E3-1D40-4126EC655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40C2411-00E8-FD98-1722-80EAFCB69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EFDE09-5196-EEE3-0FC1-9B48633687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8E83B-0296-4098-99AC-EC1D8BCC1782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07D975-4BB7-9026-C5C2-5D9F000FAA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E913F43-FC5A-7AB3-6024-E393AFA88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C9154-A59B-4EBD-BA09-24AD36FA2E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00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31281AD1-3267-859B-AF1D-B451B3F77330}"/>
              </a:ext>
            </a:extLst>
          </p:cNvPr>
          <p:cNvSpPr/>
          <p:nvPr/>
        </p:nvSpPr>
        <p:spPr>
          <a:xfrm>
            <a:off x="287742" y="347234"/>
            <a:ext cx="1403406" cy="575316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769AC7F5-7ADB-E75D-ADBE-DA3B7D80E31B}"/>
              </a:ext>
            </a:extLst>
          </p:cNvPr>
          <p:cNvGrpSpPr/>
          <p:nvPr/>
        </p:nvGrpSpPr>
        <p:grpSpPr>
          <a:xfrm>
            <a:off x="1060763" y="1093360"/>
            <a:ext cx="720000" cy="769441"/>
            <a:chOff x="1498967" y="3890940"/>
            <a:chExt cx="720000" cy="769441"/>
          </a:xfrm>
        </p:grpSpPr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D071F703-5185-EF5C-14ED-BC41A780E5D4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A09C4091-01BC-6FCC-EA01-D9F6316A570C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F8980040-CF54-7A05-436E-9A114598D0BC}"/>
              </a:ext>
            </a:extLst>
          </p:cNvPr>
          <p:cNvSpPr/>
          <p:nvPr/>
        </p:nvSpPr>
        <p:spPr>
          <a:xfrm>
            <a:off x="1717049" y="1008801"/>
            <a:ext cx="9616923" cy="938558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Research flowchart </a:t>
            </a:r>
            <a:endParaRPr lang="en-US" altLang="zh-TW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1C83FBA-62D9-3198-E3F0-853EC9B71C7D}"/>
              </a:ext>
            </a:extLst>
          </p:cNvPr>
          <p:cNvSpPr txBox="1"/>
          <p:nvPr/>
        </p:nvSpPr>
        <p:spPr>
          <a:xfrm>
            <a:off x="1859890" y="1947359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WSI image preprocessing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A85717EA-A95F-ACAA-009C-5DBBA0AC734E}"/>
              </a:ext>
            </a:extLst>
          </p:cNvPr>
          <p:cNvSpPr txBox="1"/>
          <p:nvPr/>
        </p:nvSpPr>
        <p:spPr>
          <a:xfrm>
            <a:off x="2177131" y="2316382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patch generation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C3B46115-E281-DF40-B9A0-A53CFA54E838}"/>
              </a:ext>
            </a:extLst>
          </p:cNvPr>
          <p:cNvSpPr txBox="1"/>
          <p:nvPr/>
        </p:nvSpPr>
        <p:spPr>
          <a:xfrm>
            <a:off x="2177131" y="2661834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color normalization (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Macenko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method)</a:t>
            </a: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CEF98900-561E-609F-095F-C9A3DD21ECB9}"/>
              </a:ext>
            </a:extLst>
          </p:cNvPr>
          <p:cNvSpPr txBox="1"/>
          <p:nvPr/>
        </p:nvSpPr>
        <p:spPr>
          <a:xfrm>
            <a:off x="2177131" y="3041988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blurry patch removal (Laplacian algorithm)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D60B761-0210-FD94-85C4-44CCCA527027}"/>
              </a:ext>
            </a:extLst>
          </p:cNvPr>
          <p:cNvSpPr txBox="1"/>
          <p:nvPr/>
        </p:nvSpPr>
        <p:spPr>
          <a:xfrm>
            <a:off x="1859889" y="3451120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Tumor detection model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E7C1C669-0746-558C-1DA2-D363C2C09E42}"/>
              </a:ext>
            </a:extLst>
          </p:cNvPr>
          <p:cNvSpPr txBox="1"/>
          <p:nvPr/>
        </p:nvSpPr>
        <p:spPr>
          <a:xfrm>
            <a:off x="2177130" y="3820143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VGG19, ResNet101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6A864FC4-F190-A0B2-04F8-7B79C688EC66}"/>
              </a:ext>
            </a:extLst>
          </p:cNvPr>
          <p:cNvSpPr txBox="1"/>
          <p:nvPr/>
        </p:nvSpPr>
        <p:spPr>
          <a:xfrm>
            <a:off x="2177130" y="4165595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TW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tissue type heatmap</a:t>
            </a:r>
            <a:endParaRPr lang="en-US" altLang="zh-TW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DCFBDADA-9F70-84B3-D4E5-28CB9AC84C38}"/>
              </a:ext>
            </a:extLst>
          </p:cNvPr>
          <p:cNvSpPr txBox="1"/>
          <p:nvPr/>
        </p:nvSpPr>
        <p:spPr>
          <a:xfrm>
            <a:off x="2177129" y="4519628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grad-cam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17F54A88-AD3F-4C05-7636-9B46BD4BA384}"/>
              </a:ext>
            </a:extLst>
          </p:cNvPr>
          <p:cNvSpPr txBox="1"/>
          <p:nvPr/>
        </p:nvSpPr>
        <p:spPr>
          <a:xfrm>
            <a:off x="1859888" y="4954881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Feature extraction 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F048A681-EB3D-F31B-DB6D-CC9A0AD2701A}"/>
              </a:ext>
            </a:extLst>
          </p:cNvPr>
          <p:cNvSpPr txBox="1"/>
          <p:nvPr/>
        </p:nvSpPr>
        <p:spPr>
          <a:xfrm>
            <a:off x="2177129" y="5323904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pretrained CNN model (ResNet50)</a:t>
            </a: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EFE61594-B0AB-6664-BD18-F9FA3D5F5344}"/>
              </a:ext>
            </a:extLst>
          </p:cNvPr>
          <p:cNvSpPr txBox="1"/>
          <p:nvPr/>
        </p:nvSpPr>
        <p:spPr>
          <a:xfrm>
            <a:off x="2177129" y="5669356"/>
            <a:ext cx="93617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self-supervised learning (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SimCLR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AAF63518-8F9A-9809-F225-9AE22CF41D7B}"/>
              </a:ext>
            </a:extLst>
          </p:cNvPr>
          <p:cNvSpPr txBox="1"/>
          <p:nvPr/>
        </p:nvSpPr>
        <p:spPr>
          <a:xfrm>
            <a:off x="7349414" y="1947359"/>
            <a:ext cx="44046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Biomarker prediction model 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116C9CB8-0F7A-8432-0BCA-89432EE63B5D}"/>
              </a:ext>
            </a:extLst>
          </p:cNvPr>
          <p:cNvSpPr txBox="1"/>
          <p:nvPr/>
        </p:nvSpPr>
        <p:spPr>
          <a:xfrm>
            <a:off x="7666654" y="2277268"/>
            <a:ext cx="4087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attention-based model (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attMIL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EB44DDF-391A-4DD0-85BF-FA63066D1708}"/>
              </a:ext>
            </a:extLst>
          </p:cNvPr>
          <p:cNvSpPr txBox="1"/>
          <p:nvPr/>
        </p:nvSpPr>
        <p:spPr>
          <a:xfrm>
            <a:off x="7666654" y="2659510"/>
            <a:ext cx="4087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transformer-based model (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transMIL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22AE8D2D-BD3D-5F2C-732C-489C5E060EAC}"/>
              </a:ext>
            </a:extLst>
          </p:cNvPr>
          <p:cNvSpPr txBox="1"/>
          <p:nvPr/>
        </p:nvSpPr>
        <p:spPr>
          <a:xfrm>
            <a:off x="7666654" y="3048686"/>
            <a:ext cx="4087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TW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 neural network (GNN)</a:t>
            </a: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5328EF85-6CEB-6BB9-33FE-162F85C39902}"/>
              </a:ext>
            </a:extLst>
          </p:cNvPr>
          <p:cNvSpPr txBox="1"/>
          <p:nvPr/>
        </p:nvSpPr>
        <p:spPr>
          <a:xfrm>
            <a:off x="7451466" y="3444422"/>
            <a:ext cx="44046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 Model interpretability 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FCB5B93D-06B3-A92E-D9B6-F86BCFF25161}"/>
              </a:ext>
            </a:extLst>
          </p:cNvPr>
          <p:cNvSpPr txBox="1"/>
          <p:nvPr/>
        </p:nvSpPr>
        <p:spPr>
          <a:xfrm>
            <a:off x="7768706" y="3774331"/>
            <a:ext cx="40874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TW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attention heatmap</a:t>
            </a:r>
          </a:p>
        </p:txBody>
      </p:sp>
    </p:spTree>
    <p:extLst>
      <p:ext uri="{BB962C8B-B14F-4D97-AF65-F5344CB8AC3E}">
        <p14:creationId xmlns:p14="http://schemas.microsoft.com/office/powerpoint/2010/main" val="530734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31281AD1-3267-859B-AF1D-B451B3F77330}"/>
              </a:ext>
            </a:extLst>
          </p:cNvPr>
          <p:cNvSpPr/>
          <p:nvPr/>
        </p:nvSpPr>
        <p:spPr>
          <a:xfrm>
            <a:off x="287742" y="347234"/>
            <a:ext cx="1403406" cy="575316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endParaRPr lang="zh-TW" alt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69B989E1-F4F5-1DD6-ADC5-3078E25CA381}"/>
              </a:ext>
            </a:extLst>
          </p:cNvPr>
          <p:cNvGrpSpPr/>
          <p:nvPr/>
        </p:nvGrpSpPr>
        <p:grpSpPr>
          <a:xfrm>
            <a:off x="1060763" y="2085261"/>
            <a:ext cx="720000" cy="769441"/>
            <a:chOff x="1498967" y="3890940"/>
            <a:chExt cx="720000" cy="769441"/>
          </a:xfrm>
        </p:grpSpPr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9F7ABF4C-A7AC-A26E-0E37-46662DD88A83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9098BD52-33D1-146C-4786-1BE6C95553FC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B5A74699-BABD-BC84-4CBE-91B755311D4A}"/>
              </a:ext>
            </a:extLst>
          </p:cNvPr>
          <p:cNvSpPr/>
          <p:nvPr/>
        </p:nvSpPr>
        <p:spPr>
          <a:xfrm>
            <a:off x="1850399" y="2000702"/>
            <a:ext cx="9524680" cy="938558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Independent cohort</a:t>
            </a:r>
            <a:r>
              <a:rPr lang="en-US" altLang="zh-TW" sz="2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新細明體" panose="02020500000000000000" pitchFamily="18" charset="-120"/>
              </a:rPr>
              <a:t> for final evaluation (CPTAC-COAD) </a:t>
            </a: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769AC7F5-7ADB-E75D-ADBE-DA3B7D80E31B}"/>
              </a:ext>
            </a:extLst>
          </p:cNvPr>
          <p:cNvGrpSpPr/>
          <p:nvPr/>
        </p:nvGrpSpPr>
        <p:grpSpPr>
          <a:xfrm>
            <a:off x="1060763" y="1093360"/>
            <a:ext cx="720000" cy="769441"/>
            <a:chOff x="1498967" y="3890940"/>
            <a:chExt cx="720000" cy="769441"/>
          </a:xfrm>
        </p:grpSpPr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D071F703-5185-EF5C-14ED-BC41A780E5D4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A09C4091-01BC-6FCC-EA01-D9F6316A570C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F8980040-CF54-7A05-436E-9A114598D0BC}"/>
              </a:ext>
            </a:extLst>
          </p:cNvPr>
          <p:cNvSpPr/>
          <p:nvPr/>
        </p:nvSpPr>
        <p:spPr>
          <a:xfrm>
            <a:off x="1850399" y="1008801"/>
            <a:ext cx="9616923" cy="938558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New dataset for tumor classification model training (TCGA-HE-89K)  </a:t>
            </a:r>
            <a:endParaRPr lang="en-US" altLang="zh-TW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8583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979F6E15-AB4A-A135-113B-352D8F5D169E}"/>
              </a:ext>
            </a:extLst>
          </p:cNvPr>
          <p:cNvSpPr/>
          <p:nvPr/>
        </p:nvSpPr>
        <p:spPr>
          <a:xfrm>
            <a:off x="4426884" y="5480795"/>
            <a:ext cx="2832329" cy="501726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Classification model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07E3205-EF47-2B72-448C-61FFB585089F}"/>
              </a:ext>
            </a:extLst>
          </p:cNvPr>
          <p:cNvSpPr/>
          <p:nvPr/>
        </p:nvSpPr>
        <p:spPr>
          <a:xfrm>
            <a:off x="9110314" y="3488085"/>
            <a:ext cx="2501562" cy="50172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 extractor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3104C5B-5F8E-BB3E-E5AA-708DBD17A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31" y="1021071"/>
            <a:ext cx="3190056" cy="1778063"/>
          </a:xfrm>
          <a:prstGeom prst="rect">
            <a:avLst/>
          </a:prstGeom>
        </p:spPr>
      </p:pic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D5E1F8CE-44C9-3AA3-C3B7-590A9D4517E2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1956331" y="2799134"/>
            <a:ext cx="11628" cy="157224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 descr="一張含有 煮熟 的圖片&#10;&#10;自動產生的描述">
            <a:extLst>
              <a:ext uri="{FF2B5EF4-FFF2-40B4-BE49-F238E27FC236}">
                <a16:creationId xmlns:a16="http://schemas.microsoft.com/office/drawing/2014/main" id="{899378E9-7001-A25D-595B-F292CEEB07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331" y="4371378"/>
            <a:ext cx="1440000" cy="1440000"/>
          </a:xfrm>
          <a:prstGeom prst="rect">
            <a:avLst/>
          </a:prstGeom>
        </p:spPr>
      </p:pic>
      <p:pic>
        <p:nvPicPr>
          <p:cNvPr id="11" name="圖片 10" descr="一張含有 室內, 室外物品, 蜂巢 的圖片&#10;&#10;自動產生的描述">
            <a:extLst>
              <a:ext uri="{FF2B5EF4-FFF2-40B4-BE49-F238E27FC236}">
                <a16:creationId xmlns:a16="http://schemas.microsoft.com/office/drawing/2014/main" id="{09119EBC-7ECA-6973-7FFB-9E27A8285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71" y="4566891"/>
            <a:ext cx="1440000" cy="1440000"/>
          </a:xfrm>
          <a:prstGeom prst="rect">
            <a:avLst/>
          </a:prstGeom>
        </p:spPr>
      </p:pic>
      <p:pic>
        <p:nvPicPr>
          <p:cNvPr id="13" name="圖片 12" descr="一張含有 甜點, 奶油, 瓷器 的圖片&#10;&#10;自動產生的描述">
            <a:extLst>
              <a:ext uri="{FF2B5EF4-FFF2-40B4-BE49-F238E27FC236}">
                <a16:creationId xmlns:a16="http://schemas.microsoft.com/office/drawing/2014/main" id="{3B8C4C92-9A32-D1DA-CA23-B4971B031E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52" y="4751251"/>
            <a:ext cx="1440000" cy="144000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C6AF13F3-E1D5-6D58-F755-FCC8C708CE55}"/>
              </a:ext>
            </a:extLst>
          </p:cNvPr>
          <p:cNvSpPr txBox="1"/>
          <p:nvPr/>
        </p:nvSpPr>
        <p:spPr>
          <a:xfrm>
            <a:off x="491387" y="140878"/>
            <a:ext cx="29298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Image preprocessing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DDC57BA-58B9-359D-D1A5-23002EAFE882}"/>
              </a:ext>
            </a:extLst>
          </p:cNvPr>
          <p:cNvSpPr txBox="1"/>
          <p:nvPr/>
        </p:nvSpPr>
        <p:spPr>
          <a:xfrm>
            <a:off x="3851902" y="140878"/>
            <a:ext cx="36618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Tumor detection model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44BFF06-66A1-95A8-9B1F-2BF00DC1E3E1}"/>
              </a:ext>
            </a:extLst>
          </p:cNvPr>
          <p:cNvSpPr txBox="1"/>
          <p:nvPr/>
        </p:nvSpPr>
        <p:spPr>
          <a:xfrm>
            <a:off x="45639" y="6236742"/>
            <a:ext cx="3931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patches without tissue type label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9EE2D881-43A6-1FCC-BA84-59D2E03F3314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5814362" y="4409359"/>
            <a:ext cx="28687" cy="107143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52E473EE-75D5-3D86-299C-ACDAAD6C4767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4567684" y="3321865"/>
            <a:ext cx="0" cy="1087488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39DD5DEB-4FF0-5299-CE16-2726E037D311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7012160" y="3318442"/>
            <a:ext cx="0" cy="1089956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FD760FDE-F6D8-86F1-8B6E-9750272F0E8F}"/>
              </a:ext>
            </a:extLst>
          </p:cNvPr>
          <p:cNvCxnSpPr>
            <a:cxnSpLocks/>
          </p:cNvCxnSpPr>
          <p:nvPr/>
        </p:nvCxnSpPr>
        <p:spPr>
          <a:xfrm flipH="1">
            <a:off x="4557676" y="4409353"/>
            <a:ext cx="2454484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9418553-5D1F-A0C0-8D12-F1C3A77A9854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676331" y="5731658"/>
            <a:ext cx="175055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圖片 21">
            <a:extLst>
              <a:ext uri="{FF2B5EF4-FFF2-40B4-BE49-F238E27FC236}">
                <a16:creationId xmlns:a16="http://schemas.microsoft.com/office/drawing/2014/main" id="{1DE43FD1-83C2-E4EC-FF66-FFC6369803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23475" y="1077015"/>
            <a:ext cx="1440000" cy="1440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897966AA-2928-6119-D92C-69E96231D7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9115" y="1272528"/>
            <a:ext cx="1440000" cy="1440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B3D7B660-13B2-6620-E349-1F659434A3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8896" y="1456888"/>
            <a:ext cx="1440000" cy="144000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31E56B49-CF49-7D49-7564-6DE87130F0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9572" y="1077015"/>
            <a:ext cx="1440000" cy="1440000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FBE9B7BB-CFD8-0190-1090-15A1EDF820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5212" y="1272528"/>
            <a:ext cx="1440000" cy="1440000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0C32FDC2-85D4-7CE4-BC35-0DF8F49DF6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4993" y="1456888"/>
            <a:ext cx="1440000" cy="1440000"/>
          </a:xfrm>
          <a:prstGeom prst="rect">
            <a:avLst/>
          </a:prstGeom>
        </p:spPr>
      </p:pic>
      <p:sp>
        <p:nvSpPr>
          <p:cNvPr id="28" name="文字方塊 27">
            <a:extLst>
              <a:ext uri="{FF2B5EF4-FFF2-40B4-BE49-F238E27FC236}">
                <a16:creationId xmlns:a16="http://schemas.microsoft.com/office/drawing/2014/main" id="{FA60EDCF-64D3-8A1E-D3C7-686D1BF3CE7D}"/>
              </a:ext>
            </a:extLst>
          </p:cNvPr>
          <p:cNvSpPr txBox="1"/>
          <p:nvPr/>
        </p:nvSpPr>
        <p:spPr>
          <a:xfrm>
            <a:off x="3291581" y="2921755"/>
            <a:ext cx="2552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dataset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CC18961F-2055-63B5-5149-86875865C047}"/>
              </a:ext>
            </a:extLst>
          </p:cNvPr>
          <p:cNvSpPr txBox="1"/>
          <p:nvPr/>
        </p:nvSpPr>
        <p:spPr>
          <a:xfrm>
            <a:off x="5736057" y="2918332"/>
            <a:ext cx="2552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dataset</a:t>
            </a:r>
          </a:p>
        </p:txBody>
      </p:sp>
      <p:sp>
        <p:nvSpPr>
          <p:cNvPr id="160" name="文字方塊 159">
            <a:extLst>
              <a:ext uri="{FF2B5EF4-FFF2-40B4-BE49-F238E27FC236}">
                <a16:creationId xmlns:a16="http://schemas.microsoft.com/office/drawing/2014/main" id="{32596524-64CF-DE18-2A38-439A1EF78A71}"/>
              </a:ext>
            </a:extLst>
          </p:cNvPr>
          <p:cNvSpPr txBox="1"/>
          <p:nvPr/>
        </p:nvSpPr>
        <p:spPr>
          <a:xfrm>
            <a:off x="8288263" y="146416"/>
            <a:ext cx="36618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Feature extraction</a:t>
            </a:r>
          </a:p>
        </p:txBody>
      </p:sp>
      <p:pic>
        <p:nvPicPr>
          <p:cNvPr id="161" name="圖片 160">
            <a:extLst>
              <a:ext uri="{FF2B5EF4-FFF2-40B4-BE49-F238E27FC236}">
                <a16:creationId xmlns:a16="http://schemas.microsoft.com/office/drawing/2014/main" id="{A7A57AA2-59B7-6CDD-1E0F-373AC0E08BB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87958" y="1077015"/>
            <a:ext cx="1440000" cy="1440000"/>
          </a:xfrm>
          <a:prstGeom prst="rect">
            <a:avLst/>
          </a:prstGeom>
        </p:spPr>
      </p:pic>
      <p:pic>
        <p:nvPicPr>
          <p:cNvPr id="162" name="圖片 161">
            <a:extLst>
              <a:ext uri="{FF2B5EF4-FFF2-40B4-BE49-F238E27FC236}">
                <a16:creationId xmlns:a16="http://schemas.microsoft.com/office/drawing/2014/main" id="{D7E70AD2-2375-5F55-BB21-936A59912E2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03598" y="1272528"/>
            <a:ext cx="1440000" cy="1440000"/>
          </a:xfrm>
          <a:prstGeom prst="rect">
            <a:avLst/>
          </a:prstGeom>
        </p:spPr>
      </p:pic>
      <p:pic>
        <p:nvPicPr>
          <p:cNvPr id="163" name="圖片 162">
            <a:extLst>
              <a:ext uri="{FF2B5EF4-FFF2-40B4-BE49-F238E27FC236}">
                <a16:creationId xmlns:a16="http://schemas.microsoft.com/office/drawing/2014/main" id="{A01B08F4-9708-12A3-FB41-85CB9007BFE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3379" y="1456888"/>
            <a:ext cx="1440000" cy="1440000"/>
          </a:xfrm>
          <a:prstGeom prst="rect">
            <a:avLst/>
          </a:prstGeom>
        </p:spPr>
      </p:pic>
      <p:cxnSp>
        <p:nvCxnSpPr>
          <p:cNvPr id="164" name="直線接點 163">
            <a:extLst>
              <a:ext uri="{FF2B5EF4-FFF2-40B4-BE49-F238E27FC236}">
                <a16:creationId xmlns:a16="http://schemas.microsoft.com/office/drawing/2014/main" id="{5921C03A-333B-D21D-6013-E024A0358FD7}"/>
              </a:ext>
            </a:extLst>
          </p:cNvPr>
          <p:cNvCxnSpPr>
            <a:cxnSpLocks/>
          </p:cNvCxnSpPr>
          <p:nvPr/>
        </p:nvCxnSpPr>
        <p:spPr>
          <a:xfrm flipV="1">
            <a:off x="8446333" y="2176888"/>
            <a:ext cx="0" cy="355477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線接點 164">
            <a:extLst>
              <a:ext uri="{FF2B5EF4-FFF2-40B4-BE49-F238E27FC236}">
                <a16:creationId xmlns:a16="http://schemas.microsoft.com/office/drawing/2014/main" id="{AA1B7AC3-7C46-1939-91EF-DD684169A822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7259213" y="5731658"/>
            <a:ext cx="118712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線單箭頭接點 165">
            <a:extLst>
              <a:ext uri="{FF2B5EF4-FFF2-40B4-BE49-F238E27FC236}">
                <a16:creationId xmlns:a16="http://schemas.microsoft.com/office/drawing/2014/main" id="{1E3F8CFF-F958-91C4-EC55-1698D007B5C0}"/>
              </a:ext>
            </a:extLst>
          </p:cNvPr>
          <p:cNvCxnSpPr>
            <a:cxnSpLocks/>
            <a:endCxn id="163" idx="1"/>
          </p:cNvCxnSpPr>
          <p:nvPr/>
        </p:nvCxnSpPr>
        <p:spPr>
          <a:xfrm>
            <a:off x="8446333" y="2176888"/>
            <a:ext cx="98704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字方塊 167">
            <a:extLst>
              <a:ext uri="{FF2B5EF4-FFF2-40B4-BE49-F238E27FC236}">
                <a16:creationId xmlns:a16="http://schemas.microsoft.com/office/drawing/2014/main" id="{D92BE9DD-D627-17F5-CC8C-D89C7CD7287D}"/>
              </a:ext>
            </a:extLst>
          </p:cNvPr>
          <p:cNvSpPr txBox="1"/>
          <p:nvPr/>
        </p:nvSpPr>
        <p:spPr>
          <a:xfrm>
            <a:off x="8604641" y="604050"/>
            <a:ext cx="3540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TCGA tumor patches</a:t>
            </a:r>
          </a:p>
        </p:txBody>
      </p:sp>
      <p:cxnSp>
        <p:nvCxnSpPr>
          <p:cNvPr id="170" name="直線單箭頭接點 169">
            <a:extLst>
              <a:ext uri="{FF2B5EF4-FFF2-40B4-BE49-F238E27FC236}">
                <a16:creationId xmlns:a16="http://schemas.microsoft.com/office/drawing/2014/main" id="{9DA8470E-1A1A-FCAE-40F4-E80653F1F370}"/>
              </a:ext>
            </a:extLst>
          </p:cNvPr>
          <p:cNvCxnSpPr>
            <a:cxnSpLocks/>
          </p:cNvCxnSpPr>
          <p:nvPr/>
        </p:nvCxnSpPr>
        <p:spPr>
          <a:xfrm>
            <a:off x="10365666" y="4010023"/>
            <a:ext cx="9440" cy="6034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字方塊 172">
            <a:extLst>
              <a:ext uri="{FF2B5EF4-FFF2-40B4-BE49-F238E27FC236}">
                <a16:creationId xmlns:a16="http://schemas.microsoft.com/office/drawing/2014/main" id="{57C7A457-91DA-70A9-6B29-918A53E96113}"/>
              </a:ext>
            </a:extLst>
          </p:cNvPr>
          <p:cNvSpPr txBox="1"/>
          <p:nvPr/>
        </p:nvSpPr>
        <p:spPr>
          <a:xfrm>
            <a:off x="231413" y="611752"/>
            <a:ext cx="3559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WSIs with molecular label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A7FC939-EC5B-1231-29BE-B110F2646519}"/>
              </a:ext>
            </a:extLst>
          </p:cNvPr>
          <p:cNvSpPr txBox="1"/>
          <p:nvPr/>
        </p:nvSpPr>
        <p:spPr>
          <a:xfrm>
            <a:off x="4068949" y="581888"/>
            <a:ext cx="3559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NCT patches with tissue label</a:t>
            </a:r>
          </a:p>
        </p:txBody>
      </p:sp>
      <p:sp>
        <p:nvSpPr>
          <p:cNvPr id="175" name="矩形: 圓角 174">
            <a:extLst>
              <a:ext uri="{FF2B5EF4-FFF2-40B4-BE49-F238E27FC236}">
                <a16:creationId xmlns:a16="http://schemas.microsoft.com/office/drawing/2014/main" id="{BD211AB0-3BAD-05A5-FE79-36FF477D806E}"/>
              </a:ext>
            </a:extLst>
          </p:cNvPr>
          <p:cNvSpPr/>
          <p:nvPr/>
        </p:nvSpPr>
        <p:spPr>
          <a:xfrm>
            <a:off x="9260002" y="4503363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2048 dim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9C899C4E-5AA4-EF49-D876-FD0EF3259A95}"/>
              </a:ext>
            </a:extLst>
          </p:cNvPr>
          <p:cNvSpPr/>
          <p:nvPr/>
        </p:nvSpPr>
        <p:spPr>
          <a:xfrm>
            <a:off x="9716475" y="501602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7" name="文字方塊 176">
            <a:extLst>
              <a:ext uri="{FF2B5EF4-FFF2-40B4-BE49-F238E27FC236}">
                <a16:creationId xmlns:a16="http://schemas.microsoft.com/office/drawing/2014/main" id="{56B4E41D-B377-1B17-D7BA-E87B0AB15A4B}"/>
              </a:ext>
            </a:extLst>
          </p:cNvPr>
          <p:cNvSpPr txBox="1"/>
          <p:nvPr/>
        </p:nvSpPr>
        <p:spPr>
          <a:xfrm rot="16200000">
            <a:off x="9707533" y="5724347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8" name="直線接點 177">
            <a:extLst>
              <a:ext uri="{FF2B5EF4-FFF2-40B4-BE49-F238E27FC236}">
                <a16:creationId xmlns:a16="http://schemas.microsoft.com/office/drawing/2014/main" id="{CD1C26C9-9F6A-AED1-516E-862A4F977268}"/>
              </a:ext>
            </a:extLst>
          </p:cNvPr>
          <p:cNvCxnSpPr>
            <a:cxnSpLocks/>
          </p:cNvCxnSpPr>
          <p:nvPr/>
        </p:nvCxnSpPr>
        <p:spPr>
          <a:xfrm>
            <a:off x="9923175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線接點 178">
            <a:extLst>
              <a:ext uri="{FF2B5EF4-FFF2-40B4-BE49-F238E27FC236}">
                <a16:creationId xmlns:a16="http://schemas.microsoft.com/office/drawing/2014/main" id="{E4C917E4-21F4-14F2-325A-30F7EFEE39F8}"/>
              </a:ext>
            </a:extLst>
          </p:cNvPr>
          <p:cNvCxnSpPr>
            <a:cxnSpLocks/>
          </p:cNvCxnSpPr>
          <p:nvPr/>
        </p:nvCxnSpPr>
        <p:spPr>
          <a:xfrm>
            <a:off x="10114904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接點 179">
            <a:extLst>
              <a:ext uri="{FF2B5EF4-FFF2-40B4-BE49-F238E27FC236}">
                <a16:creationId xmlns:a16="http://schemas.microsoft.com/office/drawing/2014/main" id="{84DDCC4C-F437-4D7B-1C33-C24F604A9384}"/>
              </a:ext>
            </a:extLst>
          </p:cNvPr>
          <p:cNvCxnSpPr>
            <a:cxnSpLocks/>
          </p:cNvCxnSpPr>
          <p:nvPr/>
        </p:nvCxnSpPr>
        <p:spPr>
          <a:xfrm>
            <a:off x="10302409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線接點 180">
            <a:extLst>
              <a:ext uri="{FF2B5EF4-FFF2-40B4-BE49-F238E27FC236}">
                <a16:creationId xmlns:a16="http://schemas.microsoft.com/office/drawing/2014/main" id="{121990CC-3154-9A96-1C46-7110F7EEF214}"/>
              </a:ext>
            </a:extLst>
          </p:cNvPr>
          <p:cNvCxnSpPr>
            <a:cxnSpLocks/>
          </p:cNvCxnSpPr>
          <p:nvPr/>
        </p:nvCxnSpPr>
        <p:spPr>
          <a:xfrm>
            <a:off x="11132075" y="502040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字方塊 181">
            <a:extLst>
              <a:ext uri="{FF2B5EF4-FFF2-40B4-BE49-F238E27FC236}">
                <a16:creationId xmlns:a16="http://schemas.microsoft.com/office/drawing/2014/main" id="{4794A3C9-C476-6479-A0EB-286D598B6553}"/>
              </a:ext>
            </a:extLst>
          </p:cNvPr>
          <p:cNvSpPr txBox="1"/>
          <p:nvPr/>
        </p:nvSpPr>
        <p:spPr>
          <a:xfrm>
            <a:off x="9938768" y="4854485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3611A94D-8A04-4DE0-B9B3-B2679B8C4497}"/>
              </a:ext>
            </a:extLst>
          </p:cNvPr>
          <p:cNvSpPr/>
          <p:nvPr/>
        </p:nvSpPr>
        <p:spPr>
          <a:xfrm>
            <a:off x="9720051" y="537798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84" name="直線接點 183">
            <a:extLst>
              <a:ext uri="{FF2B5EF4-FFF2-40B4-BE49-F238E27FC236}">
                <a16:creationId xmlns:a16="http://schemas.microsoft.com/office/drawing/2014/main" id="{29B81D71-7BA8-0290-7675-A4C86673E71E}"/>
              </a:ext>
            </a:extLst>
          </p:cNvPr>
          <p:cNvCxnSpPr>
            <a:cxnSpLocks/>
          </p:cNvCxnSpPr>
          <p:nvPr/>
        </p:nvCxnSpPr>
        <p:spPr>
          <a:xfrm>
            <a:off x="9926751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線接點 184">
            <a:extLst>
              <a:ext uri="{FF2B5EF4-FFF2-40B4-BE49-F238E27FC236}">
                <a16:creationId xmlns:a16="http://schemas.microsoft.com/office/drawing/2014/main" id="{1EB8DA1E-EADA-F161-2EEF-7E165F72511B}"/>
              </a:ext>
            </a:extLst>
          </p:cNvPr>
          <p:cNvCxnSpPr>
            <a:cxnSpLocks/>
          </p:cNvCxnSpPr>
          <p:nvPr/>
        </p:nvCxnSpPr>
        <p:spPr>
          <a:xfrm>
            <a:off x="10118480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線接點 185">
            <a:extLst>
              <a:ext uri="{FF2B5EF4-FFF2-40B4-BE49-F238E27FC236}">
                <a16:creationId xmlns:a16="http://schemas.microsoft.com/office/drawing/2014/main" id="{9A424191-8D77-36FF-9ED5-FFD9D05A0E3B}"/>
              </a:ext>
            </a:extLst>
          </p:cNvPr>
          <p:cNvCxnSpPr>
            <a:cxnSpLocks/>
          </p:cNvCxnSpPr>
          <p:nvPr/>
        </p:nvCxnSpPr>
        <p:spPr>
          <a:xfrm>
            <a:off x="10305985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線接點 186">
            <a:extLst>
              <a:ext uri="{FF2B5EF4-FFF2-40B4-BE49-F238E27FC236}">
                <a16:creationId xmlns:a16="http://schemas.microsoft.com/office/drawing/2014/main" id="{F8B47581-A8A2-723E-5788-36BA1631F98B}"/>
              </a:ext>
            </a:extLst>
          </p:cNvPr>
          <p:cNvCxnSpPr>
            <a:cxnSpLocks/>
          </p:cNvCxnSpPr>
          <p:nvPr/>
        </p:nvCxnSpPr>
        <p:spPr>
          <a:xfrm>
            <a:off x="11135651" y="538236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文字方塊 187">
            <a:extLst>
              <a:ext uri="{FF2B5EF4-FFF2-40B4-BE49-F238E27FC236}">
                <a16:creationId xmlns:a16="http://schemas.microsoft.com/office/drawing/2014/main" id="{9CBE80A4-3C7B-5354-CCAA-F45CCE70EC4B}"/>
              </a:ext>
            </a:extLst>
          </p:cNvPr>
          <p:cNvSpPr txBox="1"/>
          <p:nvPr/>
        </p:nvSpPr>
        <p:spPr>
          <a:xfrm>
            <a:off x="9942344" y="5216446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BEE9C963-0763-2389-0E8A-4D41129BC5C1}"/>
              </a:ext>
            </a:extLst>
          </p:cNvPr>
          <p:cNvSpPr/>
          <p:nvPr/>
        </p:nvSpPr>
        <p:spPr>
          <a:xfrm>
            <a:off x="9716475" y="6253172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90" name="直線接點 189">
            <a:extLst>
              <a:ext uri="{FF2B5EF4-FFF2-40B4-BE49-F238E27FC236}">
                <a16:creationId xmlns:a16="http://schemas.microsoft.com/office/drawing/2014/main" id="{77776D8D-9D66-0805-3A8A-0E30E8D25528}"/>
              </a:ext>
            </a:extLst>
          </p:cNvPr>
          <p:cNvCxnSpPr>
            <a:cxnSpLocks/>
          </p:cNvCxnSpPr>
          <p:nvPr/>
        </p:nvCxnSpPr>
        <p:spPr>
          <a:xfrm>
            <a:off x="9923175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直線接點 190">
            <a:extLst>
              <a:ext uri="{FF2B5EF4-FFF2-40B4-BE49-F238E27FC236}">
                <a16:creationId xmlns:a16="http://schemas.microsoft.com/office/drawing/2014/main" id="{5109136A-AEFC-9301-89FE-BAC04A25FA86}"/>
              </a:ext>
            </a:extLst>
          </p:cNvPr>
          <p:cNvCxnSpPr>
            <a:cxnSpLocks/>
          </p:cNvCxnSpPr>
          <p:nvPr/>
        </p:nvCxnSpPr>
        <p:spPr>
          <a:xfrm>
            <a:off x="10114904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接點 191">
            <a:extLst>
              <a:ext uri="{FF2B5EF4-FFF2-40B4-BE49-F238E27FC236}">
                <a16:creationId xmlns:a16="http://schemas.microsoft.com/office/drawing/2014/main" id="{100BFAA3-6F52-CA66-1D96-201717CBA2A5}"/>
              </a:ext>
            </a:extLst>
          </p:cNvPr>
          <p:cNvCxnSpPr>
            <a:cxnSpLocks/>
          </p:cNvCxnSpPr>
          <p:nvPr/>
        </p:nvCxnSpPr>
        <p:spPr>
          <a:xfrm>
            <a:off x="10302409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線接點 192">
            <a:extLst>
              <a:ext uri="{FF2B5EF4-FFF2-40B4-BE49-F238E27FC236}">
                <a16:creationId xmlns:a16="http://schemas.microsoft.com/office/drawing/2014/main" id="{ED814CC8-BAA3-46A9-DBE1-990797F013CE}"/>
              </a:ext>
            </a:extLst>
          </p:cNvPr>
          <p:cNvCxnSpPr>
            <a:cxnSpLocks/>
          </p:cNvCxnSpPr>
          <p:nvPr/>
        </p:nvCxnSpPr>
        <p:spPr>
          <a:xfrm>
            <a:off x="11132075" y="625755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文字方塊 193">
            <a:extLst>
              <a:ext uri="{FF2B5EF4-FFF2-40B4-BE49-F238E27FC236}">
                <a16:creationId xmlns:a16="http://schemas.microsoft.com/office/drawing/2014/main" id="{BC5FB228-6E21-B05E-FAAB-3CAE302FFD63}"/>
              </a:ext>
            </a:extLst>
          </p:cNvPr>
          <p:cNvSpPr txBox="1"/>
          <p:nvPr/>
        </p:nvSpPr>
        <p:spPr>
          <a:xfrm>
            <a:off x="9930933" y="610103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5" name="右大括弧 194">
            <a:extLst>
              <a:ext uri="{FF2B5EF4-FFF2-40B4-BE49-F238E27FC236}">
                <a16:creationId xmlns:a16="http://schemas.microsoft.com/office/drawing/2014/main" id="{E6A7D583-1E8C-E963-8AAB-317346FA24C6}"/>
              </a:ext>
            </a:extLst>
          </p:cNvPr>
          <p:cNvSpPr/>
          <p:nvPr/>
        </p:nvSpPr>
        <p:spPr>
          <a:xfrm flipH="1" flipV="1">
            <a:off x="9357294" y="5101043"/>
            <a:ext cx="240066" cy="1255638"/>
          </a:xfrm>
          <a:prstGeom prst="rightBrace">
            <a:avLst>
              <a:gd name="adj1" fmla="val 9489"/>
              <a:gd name="adj2" fmla="val 48945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6" name="矩形: 圓角 195">
            <a:extLst>
              <a:ext uri="{FF2B5EF4-FFF2-40B4-BE49-F238E27FC236}">
                <a16:creationId xmlns:a16="http://schemas.microsoft.com/office/drawing/2014/main" id="{1B61BE5B-BCF6-71B7-A055-962B23A023CD}"/>
              </a:ext>
            </a:extLst>
          </p:cNvPr>
          <p:cNvSpPr/>
          <p:nvPr/>
        </p:nvSpPr>
        <p:spPr>
          <a:xfrm>
            <a:off x="8818076" y="5426953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2" name="直線單箭頭接點 201">
            <a:extLst>
              <a:ext uri="{FF2B5EF4-FFF2-40B4-BE49-F238E27FC236}">
                <a16:creationId xmlns:a16="http://schemas.microsoft.com/office/drawing/2014/main" id="{8D200951-E638-A5DA-454F-269BAED8E3DB}"/>
              </a:ext>
            </a:extLst>
          </p:cNvPr>
          <p:cNvCxnSpPr>
            <a:cxnSpLocks/>
          </p:cNvCxnSpPr>
          <p:nvPr/>
        </p:nvCxnSpPr>
        <p:spPr>
          <a:xfrm>
            <a:off x="10338479" y="2891980"/>
            <a:ext cx="9440" cy="6034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右大括弧 203">
            <a:extLst>
              <a:ext uri="{FF2B5EF4-FFF2-40B4-BE49-F238E27FC236}">
                <a16:creationId xmlns:a16="http://schemas.microsoft.com/office/drawing/2014/main" id="{B90ABAED-C20E-4B82-182A-D8899FC4814C}"/>
              </a:ext>
            </a:extLst>
          </p:cNvPr>
          <p:cNvSpPr/>
          <p:nvPr/>
        </p:nvSpPr>
        <p:spPr>
          <a:xfrm rot="2580556">
            <a:off x="11174744" y="2531134"/>
            <a:ext cx="255100" cy="630845"/>
          </a:xfrm>
          <a:prstGeom prst="rightBrace">
            <a:avLst>
              <a:gd name="adj1" fmla="val 9489"/>
              <a:gd name="adj2" fmla="val 4724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5" name="矩形: 圓角 204">
            <a:extLst>
              <a:ext uri="{FF2B5EF4-FFF2-40B4-BE49-F238E27FC236}">
                <a16:creationId xmlns:a16="http://schemas.microsoft.com/office/drawing/2014/main" id="{69F9AC88-3F34-BE6F-BF9E-15DF088E4A85}"/>
              </a:ext>
            </a:extLst>
          </p:cNvPr>
          <p:cNvSpPr/>
          <p:nvPr/>
        </p:nvSpPr>
        <p:spPr>
          <a:xfrm>
            <a:off x="11197444" y="2678555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" name="右大括弧 205">
            <a:extLst>
              <a:ext uri="{FF2B5EF4-FFF2-40B4-BE49-F238E27FC236}">
                <a16:creationId xmlns:a16="http://schemas.microsoft.com/office/drawing/2014/main" id="{053F4C6A-1CC7-BF20-C930-5F4EA9322711}"/>
              </a:ext>
            </a:extLst>
          </p:cNvPr>
          <p:cNvSpPr/>
          <p:nvPr/>
        </p:nvSpPr>
        <p:spPr>
          <a:xfrm rot="13276208">
            <a:off x="767728" y="4092975"/>
            <a:ext cx="255100" cy="630845"/>
          </a:xfrm>
          <a:prstGeom prst="rightBrace">
            <a:avLst>
              <a:gd name="adj1" fmla="val 9489"/>
              <a:gd name="adj2" fmla="val 4724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7" name="矩形: 圓角 206">
            <a:extLst>
              <a:ext uri="{FF2B5EF4-FFF2-40B4-BE49-F238E27FC236}">
                <a16:creationId xmlns:a16="http://schemas.microsoft.com/office/drawing/2014/main" id="{999DBE92-3C1E-DA73-F4B0-1EAE87DC09C6}"/>
              </a:ext>
            </a:extLst>
          </p:cNvPr>
          <p:cNvSpPr/>
          <p:nvPr/>
        </p:nvSpPr>
        <p:spPr>
          <a:xfrm>
            <a:off x="238001" y="3869760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22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979F6E15-AB4A-A135-113B-352D8F5D169E}"/>
              </a:ext>
            </a:extLst>
          </p:cNvPr>
          <p:cNvSpPr/>
          <p:nvPr/>
        </p:nvSpPr>
        <p:spPr>
          <a:xfrm>
            <a:off x="4426884" y="5480795"/>
            <a:ext cx="2832329" cy="501726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Classification model</a:t>
            </a: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endParaRPr kumimoji="0" lang="en-US" altLang="zh-TW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07E3205-EF47-2B72-448C-61FFB585089F}"/>
              </a:ext>
            </a:extLst>
          </p:cNvPr>
          <p:cNvSpPr/>
          <p:nvPr/>
        </p:nvSpPr>
        <p:spPr>
          <a:xfrm>
            <a:off x="9110314" y="3488085"/>
            <a:ext cx="2501562" cy="50172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Feature extractor 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3104C5B-5F8E-BB3E-E5AA-708DBD17A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31" y="1021071"/>
            <a:ext cx="3190056" cy="1778063"/>
          </a:xfrm>
          <a:prstGeom prst="rect">
            <a:avLst/>
          </a:prstGeom>
        </p:spPr>
      </p:pic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D5E1F8CE-44C9-3AA3-C3B7-590A9D4517E2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1956331" y="2799134"/>
            <a:ext cx="11628" cy="1572244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圖片 9" descr="一張含有 煮熟 的圖片&#10;&#10;自動產生的描述">
            <a:extLst>
              <a:ext uri="{FF2B5EF4-FFF2-40B4-BE49-F238E27FC236}">
                <a16:creationId xmlns:a16="http://schemas.microsoft.com/office/drawing/2014/main" id="{899378E9-7001-A25D-595B-F292CEEB07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331" y="4371378"/>
            <a:ext cx="1440000" cy="1440000"/>
          </a:xfrm>
          <a:prstGeom prst="rect">
            <a:avLst/>
          </a:prstGeom>
        </p:spPr>
      </p:pic>
      <p:pic>
        <p:nvPicPr>
          <p:cNvPr id="11" name="圖片 10" descr="一張含有 室內, 室外物品, 蜂巢 的圖片&#10;&#10;自動產生的描述">
            <a:extLst>
              <a:ext uri="{FF2B5EF4-FFF2-40B4-BE49-F238E27FC236}">
                <a16:creationId xmlns:a16="http://schemas.microsoft.com/office/drawing/2014/main" id="{09119EBC-7ECA-6973-7FFB-9E27A8285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971" y="4566891"/>
            <a:ext cx="1440000" cy="1440000"/>
          </a:xfrm>
          <a:prstGeom prst="rect">
            <a:avLst/>
          </a:prstGeom>
        </p:spPr>
      </p:pic>
      <p:pic>
        <p:nvPicPr>
          <p:cNvPr id="13" name="圖片 12" descr="一張含有 甜點, 奶油, 瓷器 的圖片&#10;&#10;自動產生的描述">
            <a:extLst>
              <a:ext uri="{FF2B5EF4-FFF2-40B4-BE49-F238E27FC236}">
                <a16:creationId xmlns:a16="http://schemas.microsoft.com/office/drawing/2014/main" id="{3B8C4C92-9A32-D1DA-CA23-B4971B031E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52" y="4751251"/>
            <a:ext cx="1440000" cy="144000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C6AF13F3-E1D5-6D58-F755-FCC8C708CE55}"/>
              </a:ext>
            </a:extLst>
          </p:cNvPr>
          <p:cNvSpPr txBox="1"/>
          <p:nvPr/>
        </p:nvSpPr>
        <p:spPr>
          <a:xfrm>
            <a:off x="491387" y="140878"/>
            <a:ext cx="29298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Image preprocessing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DDC57BA-58B9-359D-D1A5-23002EAFE882}"/>
              </a:ext>
            </a:extLst>
          </p:cNvPr>
          <p:cNvSpPr txBox="1"/>
          <p:nvPr/>
        </p:nvSpPr>
        <p:spPr>
          <a:xfrm>
            <a:off x="3851902" y="140878"/>
            <a:ext cx="36618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Tumor detection model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44BFF06-66A1-95A8-9B1F-2BF00DC1E3E1}"/>
              </a:ext>
            </a:extLst>
          </p:cNvPr>
          <p:cNvSpPr txBox="1"/>
          <p:nvPr/>
        </p:nvSpPr>
        <p:spPr>
          <a:xfrm>
            <a:off x="192323" y="6191251"/>
            <a:ext cx="2818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patches without tissue type label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9EE2D881-43A6-1FCC-BA84-59D2E03F3314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5814362" y="4409359"/>
            <a:ext cx="28687" cy="107143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52E473EE-75D5-3D86-299C-ACDAAD6C4767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4567684" y="3321865"/>
            <a:ext cx="0" cy="1087488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接點 18">
            <a:extLst>
              <a:ext uri="{FF2B5EF4-FFF2-40B4-BE49-F238E27FC236}">
                <a16:creationId xmlns:a16="http://schemas.microsoft.com/office/drawing/2014/main" id="{39DD5DEB-4FF0-5299-CE16-2726E037D311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7012160" y="3318442"/>
            <a:ext cx="0" cy="1089956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FD760FDE-F6D8-86F1-8B6E-9750272F0E8F}"/>
              </a:ext>
            </a:extLst>
          </p:cNvPr>
          <p:cNvCxnSpPr>
            <a:cxnSpLocks/>
          </p:cNvCxnSpPr>
          <p:nvPr/>
        </p:nvCxnSpPr>
        <p:spPr>
          <a:xfrm flipH="1">
            <a:off x="4557676" y="4409353"/>
            <a:ext cx="2454484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9418553-5D1F-A0C0-8D12-F1C3A77A9854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676331" y="5731658"/>
            <a:ext cx="1750553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圖片 21">
            <a:extLst>
              <a:ext uri="{FF2B5EF4-FFF2-40B4-BE49-F238E27FC236}">
                <a16:creationId xmlns:a16="http://schemas.microsoft.com/office/drawing/2014/main" id="{1DE43FD1-83C2-E4EC-FF66-FFC6369803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23475" y="1077015"/>
            <a:ext cx="1440000" cy="1440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897966AA-2928-6119-D92C-69E96231D7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39115" y="1272528"/>
            <a:ext cx="1440000" cy="1440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B3D7B660-13B2-6620-E349-1F659434A3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8896" y="1456888"/>
            <a:ext cx="1440000" cy="144000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31E56B49-CF49-7D49-7564-6DE87130F0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9572" y="1077015"/>
            <a:ext cx="1440000" cy="1440000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FBE9B7BB-CFD8-0190-1090-15A1EDF8201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5212" y="1272528"/>
            <a:ext cx="1440000" cy="1440000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0C32FDC2-85D4-7CE4-BC35-0DF8F49DF61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84993" y="1456888"/>
            <a:ext cx="1440000" cy="1440000"/>
          </a:xfrm>
          <a:prstGeom prst="rect">
            <a:avLst/>
          </a:prstGeom>
        </p:spPr>
      </p:pic>
      <p:sp>
        <p:nvSpPr>
          <p:cNvPr id="28" name="文字方塊 27">
            <a:extLst>
              <a:ext uri="{FF2B5EF4-FFF2-40B4-BE49-F238E27FC236}">
                <a16:creationId xmlns:a16="http://schemas.microsoft.com/office/drawing/2014/main" id="{FA60EDCF-64D3-8A1E-D3C7-686D1BF3CE7D}"/>
              </a:ext>
            </a:extLst>
          </p:cNvPr>
          <p:cNvSpPr txBox="1"/>
          <p:nvPr/>
        </p:nvSpPr>
        <p:spPr>
          <a:xfrm>
            <a:off x="3291581" y="2921755"/>
            <a:ext cx="2552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dataset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CC18961F-2055-63B5-5149-86875865C047}"/>
              </a:ext>
            </a:extLst>
          </p:cNvPr>
          <p:cNvSpPr txBox="1"/>
          <p:nvPr/>
        </p:nvSpPr>
        <p:spPr>
          <a:xfrm>
            <a:off x="5736057" y="2918332"/>
            <a:ext cx="25522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dataset</a:t>
            </a:r>
          </a:p>
        </p:txBody>
      </p:sp>
      <p:sp>
        <p:nvSpPr>
          <p:cNvPr id="160" name="文字方塊 159">
            <a:extLst>
              <a:ext uri="{FF2B5EF4-FFF2-40B4-BE49-F238E27FC236}">
                <a16:creationId xmlns:a16="http://schemas.microsoft.com/office/drawing/2014/main" id="{32596524-64CF-DE18-2A38-439A1EF78A71}"/>
              </a:ext>
            </a:extLst>
          </p:cNvPr>
          <p:cNvSpPr txBox="1"/>
          <p:nvPr/>
        </p:nvSpPr>
        <p:spPr>
          <a:xfrm>
            <a:off x="8288263" y="146416"/>
            <a:ext cx="36618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Feature extraction</a:t>
            </a:r>
          </a:p>
        </p:txBody>
      </p:sp>
      <p:pic>
        <p:nvPicPr>
          <p:cNvPr id="161" name="圖片 160">
            <a:extLst>
              <a:ext uri="{FF2B5EF4-FFF2-40B4-BE49-F238E27FC236}">
                <a16:creationId xmlns:a16="http://schemas.microsoft.com/office/drawing/2014/main" id="{A7A57AA2-59B7-6CDD-1E0F-373AC0E08BB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87958" y="1077015"/>
            <a:ext cx="1440000" cy="1440000"/>
          </a:xfrm>
          <a:prstGeom prst="rect">
            <a:avLst/>
          </a:prstGeom>
        </p:spPr>
      </p:pic>
      <p:pic>
        <p:nvPicPr>
          <p:cNvPr id="162" name="圖片 161">
            <a:extLst>
              <a:ext uri="{FF2B5EF4-FFF2-40B4-BE49-F238E27FC236}">
                <a16:creationId xmlns:a16="http://schemas.microsoft.com/office/drawing/2014/main" id="{D7E70AD2-2375-5F55-BB21-936A59912E2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603598" y="1272528"/>
            <a:ext cx="1440000" cy="1440000"/>
          </a:xfrm>
          <a:prstGeom prst="rect">
            <a:avLst/>
          </a:prstGeom>
        </p:spPr>
      </p:pic>
      <p:pic>
        <p:nvPicPr>
          <p:cNvPr id="163" name="圖片 162">
            <a:extLst>
              <a:ext uri="{FF2B5EF4-FFF2-40B4-BE49-F238E27FC236}">
                <a16:creationId xmlns:a16="http://schemas.microsoft.com/office/drawing/2014/main" id="{A01B08F4-9708-12A3-FB41-85CB9007BFE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33379" y="1456888"/>
            <a:ext cx="1440000" cy="1440000"/>
          </a:xfrm>
          <a:prstGeom prst="rect">
            <a:avLst/>
          </a:prstGeom>
        </p:spPr>
      </p:pic>
      <p:cxnSp>
        <p:nvCxnSpPr>
          <p:cNvPr id="164" name="直線接點 163">
            <a:extLst>
              <a:ext uri="{FF2B5EF4-FFF2-40B4-BE49-F238E27FC236}">
                <a16:creationId xmlns:a16="http://schemas.microsoft.com/office/drawing/2014/main" id="{5921C03A-333B-D21D-6013-E024A0358FD7}"/>
              </a:ext>
            </a:extLst>
          </p:cNvPr>
          <p:cNvCxnSpPr>
            <a:cxnSpLocks/>
          </p:cNvCxnSpPr>
          <p:nvPr/>
        </p:nvCxnSpPr>
        <p:spPr>
          <a:xfrm flipV="1">
            <a:off x="8446333" y="2176888"/>
            <a:ext cx="0" cy="355477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線接點 164">
            <a:extLst>
              <a:ext uri="{FF2B5EF4-FFF2-40B4-BE49-F238E27FC236}">
                <a16:creationId xmlns:a16="http://schemas.microsoft.com/office/drawing/2014/main" id="{AA1B7AC3-7C46-1939-91EF-DD684169A822}"/>
              </a:ext>
            </a:extLst>
          </p:cNvPr>
          <p:cNvCxnSpPr>
            <a:cxnSpLocks/>
            <a:endCxn id="4" idx="3"/>
          </p:cNvCxnSpPr>
          <p:nvPr/>
        </p:nvCxnSpPr>
        <p:spPr>
          <a:xfrm flipH="1">
            <a:off x="7259213" y="5731658"/>
            <a:ext cx="118712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線單箭頭接點 165">
            <a:extLst>
              <a:ext uri="{FF2B5EF4-FFF2-40B4-BE49-F238E27FC236}">
                <a16:creationId xmlns:a16="http://schemas.microsoft.com/office/drawing/2014/main" id="{1E3F8CFF-F958-91C4-EC55-1698D007B5C0}"/>
              </a:ext>
            </a:extLst>
          </p:cNvPr>
          <p:cNvCxnSpPr>
            <a:cxnSpLocks/>
            <a:endCxn id="163" idx="1"/>
          </p:cNvCxnSpPr>
          <p:nvPr/>
        </p:nvCxnSpPr>
        <p:spPr>
          <a:xfrm>
            <a:off x="8446333" y="2176888"/>
            <a:ext cx="987046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文字方塊 167">
            <a:extLst>
              <a:ext uri="{FF2B5EF4-FFF2-40B4-BE49-F238E27FC236}">
                <a16:creationId xmlns:a16="http://schemas.microsoft.com/office/drawing/2014/main" id="{D92BE9DD-D627-17F5-CC8C-D89C7CD7287D}"/>
              </a:ext>
            </a:extLst>
          </p:cNvPr>
          <p:cNvSpPr txBox="1"/>
          <p:nvPr/>
        </p:nvSpPr>
        <p:spPr>
          <a:xfrm>
            <a:off x="8604641" y="604050"/>
            <a:ext cx="3540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TCGA tumor patches</a:t>
            </a:r>
          </a:p>
        </p:txBody>
      </p:sp>
      <p:cxnSp>
        <p:nvCxnSpPr>
          <p:cNvPr id="170" name="直線單箭頭接點 169">
            <a:extLst>
              <a:ext uri="{FF2B5EF4-FFF2-40B4-BE49-F238E27FC236}">
                <a16:creationId xmlns:a16="http://schemas.microsoft.com/office/drawing/2014/main" id="{9DA8470E-1A1A-FCAE-40F4-E80653F1F370}"/>
              </a:ext>
            </a:extLst>
          </p:cNvPr>
          <p:cNvCxnSpPr>
            <a:cxnSpLocks/>
          </p:cNvCxnSpPr>
          <p:nvPr/>
        </p:nvCxnSpPr>
        <p:spPr>
          <a:xfrm>
            <a:off x="10365666" y="4010023"/>
            <a:ext cx="9440" cy="6034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文字方塊 172">
            <a:extLst>
              <a:ext uri="{FF2B5EF4-FFF2-40B4-BE49-F238E27FC236}">
                <a16:creationId xmlns:a16="http://schemas.microsoft.com/office/drawing/2014/main" id="{57C7A457-91DA-70A9-6B29-918A53E96113}"/>
              </a:ext>
            </a:extLst>
          </p:cNvPr>
          <p:cNvSpPr txBox="1"/>
          <p:nvPr/>
        </p:nvSpPr>
        <p:spPr>
          <a:xfrm>
            <a:off x="231413" y="611752"/>
            <a:ext cx="3559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 WSIs with molecular label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A7FC939-EC5B-1231-29BE-B110F2646519}"/>
              </a:ext>
            </a:extLst>
          </p:cNvPr>
          <p:cNvSpPr txBox="1"/>
          <p:nvPr/>
        </p:nvSpPr>
        <p:spPr>
          <a:xfrm>
            <a:off x="4068949" y="581888"/>
            <a:ext cx="3559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NCT patches with tissue label</a:t>
            </a:r>
          </a:p>
        </p:txBody>
      </p:sp>
      <p:sp>
        <p:nvSpPr>
          <p:cNvPr id="175" name="矩形: 圓角 174">
            <a:extLst>
              <a:ext uri="{FF2B5EF4-FFF2-40B4-BE49-F238E27FC236}">
                <a16:creationId xmlns:a16="http://schemas.microsoft.com/office/drawing/2014/main" id="{BD211AB0-3BAD-05A5-FE79-36FF477D806E}"/>
              </a:ext>
            </a:extLst>
          </p:cNvPr>
          <p:cNvSpPr/>
          <p:nvPr/>
        </p:nvSpPr>
        <p:spPr>
          <a:xfrm>
            <a:off x="9260002" y="4503363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2048 dim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9C899C4E-5AA4-EF49-D876-FD0EF3259A95}"/>
              </a:ext>
            </a:extLst>
          </p:cNvPr>
          <p:cNvSpPr/>
          <p:nvPr/>
        </p:nvSpPr>
        <p:spPr>
          <a:xfrm>
            <a:off x="9716475" y="501602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77" name="文字方塊 176">
            <a:extLst>
              <a:ext uri="{FF2B5EF4-FFF2-40B4-BE49-F238E27FC236}">
                <a16:creationId xmlns:a16="http://schemas.microsoft.com/office/drawing/2014/main" id="{56B4E41D-B377-1B17-D7BA-E87B0AB15A4B}"/>
              </a:ext>
            </a:extLst>
          </p:cNvPr>
          <p:cNvSpPr txBox="1"/>
          <p:nvPr/>
        </p:nvSpPr>
        <p:spPr>
          <a:xfrm rot="16200000">
            <a:off x="9707533" y="5724347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8" name="直線接點 177">
            <a:extLst>
              <a:ext uri="{FF2B5EF4-FFF2-40B4-BE49-F238E27FC236}">
                <a16:creationId xmlns:a16="http://schemas.microsoft.com/office/drawing/2014/main" id="{CD1C26C9-9F6A-AED1-516E-862A4F977268}"/>
              </a:ext>
            </a:extLst>
          </p:cNvPr>
          <p:cNvCxnSpPr>
            <a:cxnSpLocks/>
          </p:cNvCxnSpPr>
          <p:nvPr/>
        </p:nvCxnSpPr>
        <p:spPr>
          <a:xfrm>
            <a:off x="9923175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線接點 178">
            <a:extLst>
              <a:ext uri="{FF2B5EF4-FFF2-40B4-BE49-F238E27FC236}">
                <a16:creationId xmlns:a16="http://schemas.microsoft.com/office/drawing/2014/main" id="{E4C917E4-21F4-14F2-325A-30F7EFEE39F8}"/>
              </a:ext>
            </a:extLst>
          </p:cNvPr>
          <p:cNvCxnSpPr>
            <a:cxnSpLocks/>
          </p:cNvCxnSpPr>
          <p:nvPr/>
        </p:nvCxnSpPr>
        <p:spPr>
          <a:xfrm>
            <a:off x="10114904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接點 179">
            <a:extLst>
              <a:ext uri="{FF2B5EF4-FFF2-40B4-BE49-F238E27FC236}">
                <a16:creationId xmlns:a16="http://schemas.microsoft.com/office/drawing/2014/main" id="{84DDCC4C-F437-4D7B-1C33-C24F604A9384}"/>
              </a:ext>
            </a:extLst>
          </p:cNvPr>
          <p:cNvCxnSpPr>
            <a:cxnSpLocks/>
          </p:cNvCxnSpPr>
          <p:nvPr/>
        </p:nvCxnSpPr>
        <p:spPr>
          <a:xfrm>
            <a:off x="10302409" y="50160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線接點 180">
            <a:extLst>
              <a:ext uri="{FF2B5EF4-FFF2-40B4-BE49-F238E27FC236}">
                <a16:creationId xmlns:a16="http://schemas.microsoft.com/office/drawing/2014/main" id="{121990CC-3154-9A96-1C46-7110F7EEF214}"/>
              </a:ext>
            </a:extLst>
          </p:cNvPr>
          <p:cNvCxnSpPr>
            <a:cxnSpLocks/>
          </p:cNvCxnSpPr>
          <p:nvPr/>
        </p:nvCxnSpPr>
        <p:spPr>
          <a:xfrm>
            <a:off x="11132075" y="502040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文字方塊 181">
            <a:extLst>
              <a:ext uri="{FF2B5EF4-FFF2-40B4-BE49-F238E27FC236}">
                <a16:creationId xmlns:a16="http://schemas.microsoft.com/office/drawing/2014/main" id="{4794A3C9-C476-6479-A0EB-286D598B6553}"/>
              </a:ext>
            </a:extLst>
          </p:cNvPr>
          <p:cNvSpPr txBox="1"/>
          <p:nvPr/>
        </p:nvSpPr>
        <p:spPr>
          <a:xfrm>
            <a:off x="9938768" y="4854485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" name="矩形 182">
            <a:extLst>
              <a:ext uri="{FF2B5EF4-FFF2-40B4-BE49-F238E27FC236}">
                <a16:creationId xmlns:a16="http://schemas.microsoft.com/office/drawing/2014/main" id="{3611A94D-8A04-4DE0-B9B3-B2679B8C4497}"/>
              </a:ext>
            </a:extLst>
          </p:cNvPr>
          <p:cNvSpPr/>
          <p:nvPr/>
        </p:nvSpPr>
        <p:spPr>
          <a:xfrm>
            <a:off x="9720051" y="537798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84" name="直線接點 183">
            <a:extLst>
              <a:ext uri="{FF2B5EF4-FFF2-40B4-BE49-F238E27FC236}">
                <a16:creationId xmlns:a16="http://schemas.microsoft.com/office/drawing/2014/main" id="{29B81D71-7BA8-0290-7675-A4C86673E71E}"/>
              </a:ext>
            </a:extLst>
          </p:cNvPr>
          <p:cNvCxnSpPr>
            <a:cxnSpLocks/>
          </p:cNvCxnSpPr>
          <p:nvPr/>
        </p:nvCxnSpPr>
        <p:spPr>
          <a:xfrm>
            <a:off x="9926751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線接點 184">
            <a:extLst>
              <a:ext uri="{FF2B5EF4-FFF2-40B4-BE49-F238E27FC236}">
                <a16:creationId xmlns:a16="http://schemas.microsoft.com/office/drawing/2014/main" id="{1EB8DA1E-EADA-F161-2EEF-7E165F72511B}"/>
              </a:ext>
            </a:extLst>
          </p:cNvPr>
          <p:cNvCxnSpPr>
            <a:cxnSpLocks/>
          </p:cNvCxnSpPr>
          <p:nvPr/>
        </p:nvCxnSpPr>
        <p:spPr>
          <a:xfrm>
            <a:off x="10118480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線接點 185">
            <a:extLst>
              <a:ext uri="{FF2B5EF4-FFF2-40B4-BE49-F238E27FC236}">
                <a16:creationId xmlns:a16="http://schemas.microsoft.com/office/drawing/2014/main" id="{9A424191-8D77-36FF-9ED5-FFD9D05A0E3B}"/>
              </a:ext>
            </a:extLst>
          </p:cNvPr>
          <p:cNvCxnSpPr>
            <a:cxnSpLocks/>
          </p:cNvCxnSpPr>
          <p:nvPr/>
        </p:nvCxnSpPr>
        <p:spPr>
          <a:xfrm>
            <a:off x="10305985" y="537798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線接點 186">
            <a:extLst>
              <a:ext uri="{FF2B5EF4-FFF2-40B4-BE49-F238E27FC236}">
                <a16:creationId xmlns:a16="http://schemas.microsoft.com/office/drawing/2014/main" id="{F8B47581-A8A2-723E-5788-36BA1631F98B}"/>
              </a:ext>
            </a:extLst>
          </p:cNvPr>
          <p:cNvCxnSpPr>
            <a:cxnSpLocks/>
          </p:cNvCxnSpPr>
          <p:nvPr/>
        </p:nvCxnSpPr>
        <p:spPr>
          <a:xfrm>
            <a:off x="11135651" y="538236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文字方塊 187">
            <a:extLst>
              <a:ext uri="{FF2B5EF4-FFF2-40B4-BE49-F238E27FC236}">
                <a16:creationId xmlns:a16="http://schemas.microsoft.com/office/drawing/2014/main" id="{9CBE80A4-3C7B-5354-CCAA-F45CCE70EC4B}"/>
              </a:ext>
            </a:extLst>
          </p:cNvPr>
          <p:cNvSpPr txBox="1"/>
          <p:nvPr/>
        </p:nvSpPr>
        <p:spPr>
          <a:xfrm>
            <a:off x="9942344" y="5216446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BEE9C963-0763-2389-0E8A-4D41129BC5C1}"/>
              </a:ext>
            </a:extLst>
          </p:cNvPr>
          <p:cNvSpPr/>
          <p:nvPr/>
        </p:nvSpPr>
        <p:spPr>
          <a:xfrm>
            <a:off x="9716475" y="6253172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90" name="直線接點 189">
            <a:extLst>
              <a:ext uri="{FF2B5EF4-FFF2-40B4-BE49-F238E27FC236}">
                <a16:creationId xmlns:a16="http://schemas.microsoft.com/office/drawing/2014/main" id="{77776D8D-9D66-0805-3A8A-0E30E8D25528}"/>
              </a:ext>
            </a:extLst>
          </p:cNvPr>
          <p:cNvCxnSpPr>
            <a:cxnSpLocks/>
          </p:cNvCxnSpPr>
          <p:nvPr/>
        </p:nvCxnSpPr>
        <p:spPr>
          <a:xfrm>
            <a:off x="9923175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直線接點 190">
            <a:extLst>
              <a:ext uri="{FF2B5EF4-FFF2-40B4-BE49-F238E27FC236}">
                <a16:creationId xmlns:a16="http://schemas.microsoft.com/office/drawing/2014/main" id="{5109136A-AEFC-9301-89FE-BAC04A25FA86}"/>
              </a:ext>
            </a:extLst>
          </p:cNvPr>
          <p:cNvCxnSpPr>
            <a:cxnSpLocks/>
          </p:cNvCxnSpPr>
          <p:nvPr/>
        </p:nvCxnSpPr>
        <p:spPr>
          <a:xfrm>
            <a:off x="10114904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接點 191">
            <a:extLst>
              <a:ext uri="{FF2B5EF4-FFF2-40B4-BE49-F238E27FC236}">
                <a16:creationId xmlns:a16="http://schemas.microsoft.com/office/drawing/2014/main" id="{100BFAA3-6F52-CA66-1D96-201717CBA2A5}"/>
              </a:ext>
            </a:extLst>
          </p:cNvPr>
          <p:cNvCxnSpPr>
            <a:cxnSpLocks/>
          </p:cNvCxnSpPr>
          <p:nvPr/>
        </p:nvCxnSpPr>
        <p:spPr>
          <a:xfrm>
            <a:off x="10302409" y="625317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線接點 192">
            <a:extLst>
              <a:ext uri="{FF2B5EF4-FFF2-40B4-BE49-F238E27FC236}">
                <a16:creationId xmlns:a16="http://schemas.microsoft.com/office/drawing/2014/main" id="{ED814CC8-BAA3-46A9-DBE1-990797F013CE}"/>
              </a:ext>
            </a:extLst>
          </p:cNvPr>
          <p:cNvCxnSpPr>
            <a:cxnSpLocks/>
          </p:cNvCxnSpPr>
          <p:nvPr/>
        </p:nvCxnSpPr>
        <p:spPr>
          <a:xfrm>
            <a:off x="11132075" y="625755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文字方塊 193">
            <a:extLst>
              <a:ext uri="{FF2B5EF4-FFF2-40B4-BE49-F238E27FC236}">
                <a16:creationId xmlns:a16="http://schemas.microsoft.com/office/drawing/2014/main" id="{BC5FB228-6E21-B05E-FAAB-3CAE302FFD63}"/>
              </a:ext>
            </a:extLst>
          </p:cNvPr>
          <p:cNvSpPr txBox="1"/>
          <p:nvPr/>
        </p:nvSpPr>
        <p:spPr>
          <a:xfrm>
            <a:off x="9930933" y="610103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5" name="右大括弧 194">
            <a:extLst>
              <a:ext uri="{FF2B5EF4-FFF2-40B4-BE49-F238E27FC236}">
                <a16:creationId xmlns:a16="http://schemas.microsoft.com/office/drawing/2014/main" id="{E6A7D583-1E8C-E963-8AAB-317346FA24C6}"/>
              </a:ext>
            </a:extLst>
          </p:cNvPr>
          <p:cNvSpPr/>
          <p:nvPr/>
        </p:nvSpPr>
        <p:spPr>
          <a:xfrm flipH="1" flipV="1">
            <a:off x="9357294" y="5101043"/>
            <a:ext cx="240066" cy="1255638"/>
          </a:xfrm>
          <a:prstGeom prst="rightBrace">
            <a:avLst>
              <a:gd name="adj1" fmla="val 9489"/>
              <a:gd name="adj2" fmla="val 48945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96" name="矩形: 圓角 195">
            <a:extLst>
              <a:ext uri="{FF2B5EF4-FFF2-40B4-BE49-F238E27FC236}">
                <a16:creationId xmlns:a16="http://schemas.microsoft.com/office/drawing/2014/main" id="{1B61BE5B-BCF6-71B7-A055-962B23A023CD}"/>
              </a:ext>
            </a:extLst>
          </p:cNvPr>
          <p:cNvSpPr/>
          <p:nvPr/>
        </p:nvSpPr>
        <p:spPr>
          <a:xfrm>
            <a:off x="8818076" y="5426953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2" name="直線單箭頭接點 201">
            <a:extLst>
              <a:ext uri="{FF2B5EF4-FFF2-40B4-BE49-F238E27FC236}">
                <a16:creationId xmlns:a16="http://schemas.microsoft.com/office/drawing/2014/main" id="{8D200951-E638-A5DA-454F-269BAED8E3DB}"/>
              </a:ext>
            </a:extLst>
          </p:cNvPr>
          <p:cNvCxnSpPr>
            <a:cxnSpLocks/>
          </p:cNvCxnSpPr>
          <p:nvPr/>
        </p:nvCxnSpPr>
        <p:spPr>
          <a:xfrm>
            <a:off x="10338479" y="2891980"/>
            <a:ext cx="9440" cy="603459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右大括弧 203">
            <a:extLst>
              <a:ext uri="{FF2B5EF4-FFF2-40B4-BE49-F238E27FC236}">
                <a16:creationId xmlns:a16="http://schemas.microsoft.com/office/drawing/2014/main" id="{B90ABAED-C20E-4B82-182A-D8899FC4814C}"/>
              </a:ext>
            </a:extLst>
          </p:cNvPr>
          <p:cNvSpPr/>
          <p:nvPr/>
        </p:nvSpPr>
        <p:spPr>
          <a:xfrm rot="2580556">
            <a:off x="11174744" y="2531134"/>
            <a:ext cx="255100" cy="630845"/>
          </a:xfrm>
          <a:prstGeom prst="rightBrace">
            <a:avLst>
              <a:gd name="adj1" fmla="val 9489"/>
              <a:gd name="adj2" fmla="val 4724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5" name="矩形: 圓角 204">
            <a:extLst>
              <a:ext uri="{FF2B5EF4-FFF2-40B4-BE49-F238E27FC236}">
                <a16:creationId xmlns:a16="http://schemas.microsoft.com/office/drawing/2014/main" id="{69F9AC88-3F34-BE6F-BF9E-15DF088E4A85}"/>
              </a:ext>
            </a:extLst>
          </p:cNvPr>
          <p:cNvSpPr/>
          <p:nvPr/>
        </p:nvSpPr>
        <p:spPr>
          <a:xfrm>
            <a:off x="11197444" y="2678555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" name="右大括弧 205">
            <a:extLst>
              <a:ext uri="{FF2B5EF4-FFF2-40B4-BE49-F238E27FC236}">
                <a16:creationId xmlns:a16="http://schemas.microsoft.com/office/drawing/2014/main" id="{053F4C6A-1CC7-BF20-C930-5F4EA9322711}"/>
              </a:ext>
            </a:extLst>
          </p:cNvPr>
          <p:cNvSpPr/>
          <p:nvPr/>
        </p:nvSpPr>
        <p:spPr>
          <a:xfrm rot="13276208">
            <a:off x="767728" y="4092975"/>
            <a:ext cx="255100" cy="630845"/>
          </a:xfrm>
          <a:prstGeom prst="rightBrace">
            <a:avLst>
              <a:gd name="adj1" fmla="val 9489"/>
              <a:gd name="adj2" fmla="val 47242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07" name="矩形: 圓角 206">
            <a:extLst>
              <a:ext uri="{FF2B5EF4-FFF2-40B4-BE49-F238E27FC236}">
                <a16:creationId xmlns:a16="http://schemas.microsoft.com/office/drawing/2014/main" id="{999DBE92-3C1E-DA73-F4B0-1EAE87DC09C6}"/>
              </a:ext>
            </a:extLst>
          </p:cNvPr>
          <p:cNvSpPr/>
          <p:nvPr/>
        </p:nvSpPr>
        <p:spPr>
          <a:xfrm>
            <a:off x="238001" y="3869760"/>
            <a:ext cx="77265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endParaRPr lang="zh-TW" alt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96D0CF3-4954-E6EB-F354-0BF545B69B9D}"/>
              </a:ext>
            </a:extLst>
          </p:cNvPr>
          <p:cNvSpPr/>
          <p:nvPr/>
        </p:nvSpPr>
        <p:spPr>
          <a:xfrm>
            <a:off x="3666931" y="177707"/>
            <a:ext cx="4440970" cy="594798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43F0439-561E-1635-24C6-97AD17E6C081}"/>
              </a:ext>
            </a:extLst>
          </p:cNvPr>
          <p:cNvSpPr/>
          <p:nvPr/>
        </p:nvSpPr>
        <p:spPr>
          <a:xfrm>
            <a:off x="74645" y="140878"/>
            <a:ext cx="3483126" cy="377090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164ED49-352D-9D1E-BD27-13413CD482B0}"/>
              </a:ext>
            </a:extLst>
          </p:cNvPr>
          <p:cNvSpPr/>
          <p:nvPr/>
        </p:nvSpPr>
        <p:spPr>
          <a:xfrm>
            <a:off x="8125345" y="177707"/>
            <a:ext cx="3874331" cy="6483523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B50C76D-71E2-1D1E-7C88-5358651564F9}"/>
              </a:ext>
            </a:extLst>
          </p:cNvPr>
          <p:cNvSpPr/>
          <p:nvPr/>
        </p:nvSpPr>
        <p:spPr>
          <a:xfrm>
            <a:off x="230245" y="3869759"/>
            <a:ext cx="7877656" cy="293070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EBE293E7-8BA7-0B34-11A1-DF5EDF7E16DF}"/>
              </a:ext>
            </a:extLst>
          </p:cNvPr>
          <p:cNvSpPr/>
          <p:nvPr/>
        </p:nvSpPr>
        <p:spPr>
          <a:xfrm>
            <a:off x="8092741" y="1548210"/>
            <a:ext cx="3517979" cy="662369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Cross cohort problem:</a:t>
            </a:r>
            <a:endParaRPr lang="en-US" altLang="zh-TW" sz="2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DB4D8E0A-52A6-0B1C-DA73-BA864954261E}"/>
              </a:ext>
            </a:extLst>
          </p:cNvPr>
          <p:cNvSpPr/>
          <p:nvPr/>
        </p:nvSpPr>
        <p:spPr>
          <a:xfrm>
            <a:off x="8125345" y="2150921"/>
            <a:ext cx="3729739" cy="662369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US" altLang="zh-TW" sz="20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train on NCT but inference on TCGA</a:t>
            </a:r>
            <a:endParaRPr lang="en-US" altLang="zh-TW" sz="20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167" name="矩形: 圓角 166">
            <a:extLst>
              <a:ext uri="{FF2B5EF4-FFF2-40B4-BE49-F238E27FC236}">
                <a16:creationId xmlns:a16="http://schemas.microsoft.com/office/drawing/2014/main" id="{491358E5-E4A0-12ED-071D-78E051E59476}"/>
              </a:ext>
            </a:extLst>
          </p:cNvPr>
          <p:cNvSpPr/>
          <p:nvPr/>
        </p:nvSpPr>
        <p:spPr>
          <a:xfrm>
            <a:off x="8127857" y="2963646"/>
            <a:ext cx="3629882" cy="651994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buFont typeface="Arial" panose="020B0604020202020204" pitchFamily="34" charset="0"/>
              <a:buChar char="•"/>
              <a:defRPr/>
            </a:pPr>
            <a:r>
              <a:rPr lang="en-US" altLang="zh-TW" sz="20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</a:rPr>
              <a:t>We don’ t know whether the classified TCGA tumor patch is correct or not. </a:t>
            </a:r>
            <a:endParaRPr lang="en-US" altLang="zh-TW" sz="20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90500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矩形: 圓角 182">
            <a:extLst>
              <a:ext uri="{FF2B5EF4-FFF2-40B4-BE49-F238E27FC236}">
                <a16:creationId xmlns:a16="http://schemas.microsoft.com/office/drawing/2014/main" id="{0F423BF5-5BCA-8F18-8F0C-2902DABC9A25}"/>
              </a:ext>
            </a:extLst>
          </p:cNvPr>
          <p:cNvSpPr/>
          <p:nvPr/>
        </p:nvSpPr>
        <p:spPr>
          <a:xfrm>
            <a:off x="287741" y="258747"/>
            <a:ext cx="2418137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TCGA-HE-89K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815EE6C-EC82-B8CE-61CA-58D3A86D5FB9}"/>
              </a:ext>
            </a:extLst>
          </p:cNvPr>
          <p:cNvSpPr txBox="1"/>
          <p:nvPr/>
        </p:nvSpPr>
        <p:spPr>
          <a:xfrm>
            <a:off x="7019103" y="1734953"/>
            <a:ext cx="4711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altLang="zh-TW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contains </a:t>
            </a:r>
            <a:r>
              <a:rPr lang="en-US" altLang="zh-TW" sz="18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89100</a:t>
            </a:r>
            <a:r>
              <a:rPr lang="en-US" altLang="zh-TW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histological image</a:t>
            </a:r>
            <a:r>
              <a:rPr lang="zh-TW" altLang="en-US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patches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derived from 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85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whole-slide images in 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 classes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5E730D7-8DFC-06D3-8300-286AFD38BFC2}"/>
              </a:ext>
            </a:extLst>
          </p:cNvPr>
          <p:cNvSpPr txBox="1"/>
          <p:nvPr/>
        </p:nvSpPr>
        <p:spPr>
          <a:xfrm>
            <a:off x="7019102" y="1232753"/>
            <a:ext cx="4650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TCGA-COAD</a:t>
            </a:r>
            <a:r>
              <a:rPr lang="en-US" altLang="zh-TW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(The Cancer Genome Atlas)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EB17FA70-A7B2-7F73-4718-D1D108C76B69}"/>
              </a:ext>
            </a:extLst>
          </p:cNvPr>
          <p:cNvSpPr txBox="1"/>
          <p:nvPr/>
        </p:nvSpPr>
        <p:spPr>
          <a:xfrm>
            <a:off x="7019102" y="2701408"/>
            <a:ext cx="47113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Tissue classes are: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Adipose (ADI) </a:t>
            </a:r>
          </a:p>
          <a:p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Background (BACK)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ebris (DEB)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Lymphocytes (LYM)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M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ucus (MUC)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Smooth muscle (MUS)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N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ormal colon mucosa (NORM)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C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ancer-associated stroma (STR)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Colorectal adenocarcinoma epithelium (TUM)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002C3E5C-BE89-052F-6AD1-C2685E5CB36D}"/>
              </a:ext>
            </a:extLst>
          </p:cNvPr>
          <p:cNvSpPr txBox="1"/>
          <p:nvPr/>
        </p:nvSpPr>
        <p:spPr>
          <a:xfrm>
            <a:off x="7019102" y="5563730"/>
            <a:ext cx="41123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 images are 224 x 224 pixels at 0.5 microns per pixel (MPP)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represents a non-overlapping image.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24C8B2B8-5896-2C4F-4674-F3B1CB4EFF13}"/>
              </a:ext>
            </a:extLst>
          </p:cNvPr>
          <p:cNvSpPr txBox="1"/>
          <p:nvPr/>
        </p:nvSpPr>
        <p:spPr>
          <a:xfrm>
            <a:off x="243823" y="1298871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ADI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2" name="文字方塊 231">
            <a:extLst>
              <a:ext uri="{FF2B5EF4-FFF2-40B4-BE49-F238E27FC236}">
                <a16:creationId xmlns:a16="http://schemas.microsoft.com/office/drawing/2014/main" id="{D29E8DAB-FABA-2E4B-4C6F-54CDF03DC4A7}"/>
              </a:ext>
            </a:extLst>
          </p:cNvPr>
          <p:cNvSpPr txBox="1"/>
          <p:nvPr/>
        </p:nvSpPr>
        <p:spPr>
          <a:xfrm>
            <a:off x="243823" y="1893987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3" name="文字方塊 232">
            <a:extLst>
              <a:ext uri="{FF2B5EF4-FFF2-40B4-BE49-F238E27FC236}">
                <a16:creationId xmlns:a16="http://schemas.microsoft.com/office/drawing/2014/main" id="{F4B6CE98-C826-30BF-6F5C-6731FB2E0EC6}"/>
              </a:ext>
            </a:extLst>
          </p:cNvPr>
          <p:cNvSpPr txBox="1"/>
          <p:nvPr/>
        </p:nvSpPr>
        <p:spPr>
          <a:xfrm>
            <a:off x="243822" y="2493612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DEB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4" name="文字方塊 233">
            <a:extLst>
              <a:ext uri="{FF2B5EF4-FFF2-40B4-BE49-F238E27FC236}">
                <a16:creationId xmlns:a16="http://schemas.microsoft.com/office/drawing/2014/main" id="{0449C1F5-0DCD-78EA-F517-B629268E8DCD}"/>
              </a:ext>
            </a:extLst>
          </p:cNvPr>
          <p:cNvSpPr txBox="1"/>
          <p:nvPr/>
        </p:nvSpPr>
        <p:spPr>
          <a:xfrm>
            <a:off x="243822" y="3087068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LYM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5" name="文字方塊 234">
            <a:extLst>
              <a:ext uri="{FF2B5EF4-FFF2-40B4-BE49-F238E27FC236}">
                <a16:creationId xmlns:a16="http://schemas.microsoft.com/office/drawing/2014/main" id="{E2D852CE-665B-4B5B-40B1-401B307E4922}"/>
              </a:ext>
            </a:extLst>
          </p:cNvPr>
          <p:cNvSpPr txBox="1"/>
          <p:nvPr/>
        </p:nvSpPr>
        <p:spPr>
          <a:xfrm>
            <a:off x="243822" y="3680524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MUC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6" name="文字方塊 235">
            <a:extLst>
              <a:ext uri="{FF2B5EF4-FFF2-40B4-BE49-F238E27FC236}">
                <a16:creationId xmlns:a16="http://schemas.microsoft.com/office/drawing/2014/main" id="{16F47E72-4EBE-E820-DA99-D518E498C09C}"/>
              </a:ext>
            </a:extLst>
          </p:cNvPr>
          <p:cNvSpPr txBox="1"/>
          <p:nvPr/>
        </p:nvSpPr>
        <p:spPr>
          <a:xfrm>
            <a:off x="243822" y="427136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7" name="文字方塊 236">
            <a:extLst>
              <a:ext uri="{FF2B5EF4-FFF2-40B4-BE49-F238E27FC236}">
                <a16:creationId xmlns:a16="http://schemas.microsoft.com/office/drawing/2014/main" id="{A49C4F93-B650-5404-639B-626A2C66F34D}"/>
              </a:ext>
            </a:extLst>
          </p:cNvPr>
          <p:cNvSpPr txBox="1"/>
          <p:nvPr/>
        </p:nvSpPr>
        <p:spPr>
          <a:xfrm>
            <a:off x="243822" y="486550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9" name="文字方塊 238">
            <a:extLst>
              <a:ext uri="{FF2B5EF4-FFF2-40B4-BE49-F238E27FC236}">
                <a16:creationId xmlns:a16="http://schemas.microsoft.com/office/drawing/2014/main" id="{3464E311-23D0-B26D-133D-36503BAA34CC}"/>
              </a:ext>
            </a:extLst>
          </p:cNvPr>
          <p:cNvSpPr txBox="1"/>
          <p:nvPr/>
        </p:nvSpPr>
        <p:spPr>
          <a:xfrm>
            <a:off x="243822" y="545964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1" name="文字方塊 240">
            <a:extLst>
              <a:ext uri="{FF2B5EF4-FFF2-40B4-BE49-F238E27FC236}">
                <a16:creationId xmlns:a16="http://schemas.microsoft.com/office/drawing/2014/main" id="{A671FE37-B276-21F3-B03A-4A4A5237018F}"/>
              </a:ext>
            </a:extLst>
          </p:cNvPr>
          <p:cNvSpPr txBox="1"/>
          <p:nvPr/>
        </p:nvSpPr>
        <p:spPr>
          <a:xfrm>
            <a:off x="243822" y="605378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TUM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4" name="圖片 253">
            <a:extLst>
              <a:ext uri="{FF2B5EF4-FFF2-40B4-BE49-F238E27FC236}">
                <a16:creationId xmlns:a16="http://schemas.microsoft.com/office/drawing/2014/main" id="{FB686C2C-C223-40FA-047E-C5E927A18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125" y="1174190"/>
            <a:ext cx="5382000" cy="538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759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矩形: 圓角 182">
            <a:extLst>
              <a:ext uri="{FF2B5EF4-FFF2-40B4-BE49-F238E27FC236}">
                <a16:creationId xmlns:a16="http://schemas.microsoft.com/office/drawing/2014/main" id="{0F423BF5-5BCA-8F18-8F0C-2902DABC9A25}"/>
              </a:ext>
            </a:extLst>
          </p:cNvPr>
          <p:cNvSpPr/>
          <p:nvPr/>
        </p:nvSpPr>
        <p:spPr>
          <a:xfrm>
            <a:off x="287741" y="258747"/>
            <a:ext cx="4153630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TCGA-HE-89K testing result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BF06191-4A58-3808-83B0-94C5F5D3297C}"/>
              </a:ext>
            </a:extLst>
          </p:cNvPr>
          <p:cNvSpPr txBox="1"/>
          <p:nvPr/>
        </p:nvSpPr>
        <p:spPr>
          <a:xfrm>
            <a:off x="556949" y="836507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use both VGG19 and ResNet101 to test TCGA-HE-89K.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表格 13">
            <a:extLst>
              <a:ext uri="{FF2B5EF4-FFF2-40B4-BE49-F238E27FC236}">
                <a16:creationId xmlns:a16="http://schemas.microsoft.com/office/drawing/2014/main" id="{8444FA41-6FB7-4BF5-9EDE-54826C6FF9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678970"/>
              </p:ext>
            </p:extLst>
          </p:nvPr>
        </p:nvGraphicFramePr>
        <p:xfrm>
          <a:off x="626026" y="1264610"/>
          <a:ext cx="10939948" cy="102005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67108">
                  <a:extLst>
                    <a:ext uri="{9D8B030D-6E8A-4147-A177-3AD203B41FA5}">
                      <a16:colId xmlns:a16="http://schemas.microsoft.com/office/drawing/2014/main" val="327345859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33013009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181894424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854844778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235920721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1150548323"/>
                    </a:ext>
                  </a:extLst>
                </a:gridCol>
              </a:tblGrid>
              <a:tr h="34001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testing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precision of TUM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recall of TUM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cohen</a:t>
                      </a: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kappa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matthews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976035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VGG19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0.995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0.993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0.990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0.994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0.994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7525254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ResNet101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0.996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0.994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0.992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0.996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0.996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6699922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D871AAC0-43D3-B3BA-DC8C-A680139E3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233" y="2353982"/>
            <a:ext cx="4886304" cy="436937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E89DED56-F46D-21E3-B863-F9204EFC4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166" y="2353982"/>
            <a:ext cx="4886304" cy="436937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C15487F7-DBCF-6AE1-BF74-E29CAE783BDD}"/>
              </a:ext>
            </a:extLst>
          </p:cNvPr>
          <p:cNvSpPr txBox="1"/>
          <p:nvPr/>
        </p:nvSpPr>
        <p:spPr>
          <a:xfrm>
            <a:off x="8035043" y="6519446"/>
            <a:ext cx="1464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ResNet101</a:t>
            </a:r>
            <a:endParaRPr lang="en-US" altLang="zh-TW" sz="1600" b="1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D90FD6B-61D1-35F6-D127-6087207E767A}"/>
              </a:ext>
            </a:extLst>
          </p:cNvPr>
          <p:cNvSpPr txBox="1"/>
          <p:nvPr/>
        </p:nvSpPr>
        <p:spPr>
          <a:xfrm>
            <a:off x="2831976" y="6519446"/>
            <a:ext cx="14646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VGG19</a:t>
            </a:r>
          </a:p>
        </p:txBody>
      </p:sp>
    </p:spTree>
    <p:extLst>
      <p:ext uri="{BB962C8B-B14F-4D97-AF65-F5344CB8AC3E}">
        <p14:creationId xmlns:p14="http://schemas.microsoft.com/office/powerpoint/2010/main" val="1550460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矩形: 圓角 487">
            <a:extLst>
              <a:ext uri="{FF2B5EF4-FFF2-40B4-BE49-F238E27FC236}">
                <a16:creationId xmlns:a16="http://schemas.microsoft.com/office/drawing/2014/main" id="{4CE11D1D-D88D-9B91-3897-6F8AAC0F7121}"/>
              </a:ext>
            </a:extLst>
          </p:cNvPr>
          <p:cNvSpPr/>
          <p:nvPr/>
        </p:nvSpPr>
        <p:spPr>
          <a:xfrm>
            <a:off x="491388" y="4918897"/>
            <a:ext cx="10042874" cy="1504434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87" name="矩形: 圓角 486">
            <a:extLst>
              <a:ext uri="{FF2B5EF4-FFF2-40B4-BE49-F238E27FC236}">
                <a16:creationId xmlns:a16="http://schemas.microsoft.com/office/drawing/2014/main" id="{81FB6A1A-59A1-C914-AE5C-997B3EED09E1}"/>
              </a:ext>
            </a:extLst>
          </p:cNvPr>
          <p:cNvSpPr/>
          <p:nvPr/>
        </p:nvSpPr>
        <p:spPr>
          <a:xfrm>
            <a:off x="491387" y="2526556"/>
            <a:ext cx="10042874" cy="2244629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86" name="矩形: 圓角 485">
            <a:extLst>
              <a:ext uri="{FF2B5EF4-FFF2-40B4-BE49-F238E27FC236}">
                <a16:creationId xmlns:a16="http://schemas.microsoft.com/office/drawing/2014/main" id="{9220438D-CCBA-329C-6092-BA9A9DB560D5}"/>
              </a:ext>
            </a:extLst>
          </p:cNvPr>
          <p:cNvSpPr/>
          <p:nvPr/>
        </p:nvSpPr>
        <p:spPr>
          <a:xfrm>
            <a:off x="505684" y="714995"/>
            <a:ext cx="10028577" cy="1749621"/>
          </a:xfrm>
          <a:prstGeom prst="roundRect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AC038D2-9713-B09F-9F1E-D5987E2E2281}"/>
              </a:ext>
            </a:extLst>
          </p:cNvPr>
          <p:cNvSpPr txBox="1"/>
          <p:nvPr/>
        </p:nvSpPr>
        <p:spPr>
          <a:xfrm>
            <a:off x="491387" y="140878"/>
            <a:ext cx="39966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d. Biomarker prediction models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228BD70D-2A4B-FC60-05D9-FB24651AC072}"/>
              </a:ext>
            </a:extLst>
          </p:cNvPr>
          <p:cNvSpPr/>
          <p:nvPr/>
        </p:nvSpPr>
        <p:spPr>
          <a:xfrm>
            <a:off x="1369057" y="762613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* 2048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0D6975C-9BC1-C10A-33B0-B7C91BE267A3}"/>
              </a:ext>
            </a:extLst>
          </p:cNvPr>
          <p:cNvSpPr/>
          <p:nvPr/>
        </p:nvSpPr>
        <p:spPr>
          <a:xfrm>
            <a:off x="1825530" y="1219289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6EAC461-C596-7657-6E21-750C8CEA906C}"/>
              </a:ext>
            </a:extLst>
          </p:cNvPr>
          <p:cNvSpPr txBox="1"/>
          <p:nvPr/>
        </p:nvSpPr>
        <p:spPr>
          <a:xfrm rot="16200000">
            <a:off x="1816588" y="1675678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" name="直線接點 29">
            <a:extLst>
              <a:ext uri="{FF2B5EF4-FFF2-40B4-BE49-F238E27FC236}">
                <a16:creationId xmlns:a16="http://schemas.microsoft.com/office/drawing/2014/main" id="{5A33FCDF-4005-1515-B117-CB0F129DA71C}"/>
              </a:ext>
            </a:extLst>
          </p:cNvPr>
          <p:cNvCxnSpPr>
            <a:cxnSpLocks/>
          </p:cNvCxnSpPr>
          <p:nvPr/>
        </p:nvCxnSpPr>
        <p:spPr>
          <a:xfrm>
            <a:off x="2032230" y="121928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F29A87B4-854D-F633-E594-17897F8237E1}"/>
              </a:ext>
            </a:extLst>
          </p:cNvPr>
          <p:cNvCxnSpPr>
            <a:cxnSpLocks/>
          </p:cNvCxnSpPr>
          <p:nvPr/>
        </p:nvCxnSpPr>
        <p:spPr>
          <a:xfrm>
            <a:off x="2223959" y="121928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線接點 166">
            <a:extLst>
              <a:ext uri="{FF2B5EF4-FFF2-40B4-BE49-F238E27FC236}">
                <a16:creationId xmlns:a16="http://schemas.microsoft.com/office/drawing/2014/main" id="{9CA714AF-E4BF-786F-0D12-BDB8794E40C1}"/>
              </a:ext>
            </a:extLst>
          </p:cNvPr>
          <p:cNvCxnSpPr>
            <a:cxnSpLocks/>
          </p:cNvCxnSpPr>
          <p:nvPr/>
        </p:nvCxnSpPr>
        <p:spPr>
          <a:xfrm>
            <a:off x="2411464" y="121928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線接點 168">
            <a:extLst>
              <a:ext uri="{FF2B5EF4-FFF2-40B4-BE49-F238E27FC236}">
                <a16:creationId xmlns:a16="http://schemas.microsoft.com/office/drawing/2014/main" id="{DDB3F673-1C06-9DDD-09E7-7B6641B88EDC}"/>
              </a:ext>
            </a:extLst>
          </p:cNvPr>
          <p:cNvCxnSpPr>
            <a:cxnSpLocks/>
          </p:cNvCxnSpPr>
          <p:nvPr/>
        </p:nvCxnSpPr>
        <p:spPr>
          <a:xfrm>
            <a:off x="3241130" y="1223669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文字方塊 170">
            <a:extLst>
              <a:ext uri="{FF2B5EF4-FFF2-40B4-BE49-F238E27FC236}">
                <a16:creationId xmlns:a16="http://schemas.microsoft.com/office/drawing/2014/main" id="{6B6928E4-3926-E613-DC78-703E559CC06A}"/>
              </a:ext>
            </a:extLst>
          </p:cNvPr>
          <p:cNvSpPr txBox="1"/>
          <p:nvPr/>
        </p:nvSpPr>
        <p:spPr>
          <a:xfrm>
            <a:off x="2047823" y="105774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C041B344-17D5-EF5D-7D0C-FF77F0D24DC7}"/>
              </a:ext>
            </a:extLst>
          </p:cNvPr>
          <p:cNvSpPr/>
          <p:nvPr/>
        </p:nvSpPr>
        <p:spPr>
          <a:xfrm>
            <a:off x="1829106" y="1487940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174" name="直線接點 173">
            <a:extLst>
              <a:ext uri="{FF2B5EF4-FFF2-40B4-BE49-F238E27FC236}">
                <a16:creationId xmlns:a16="http://schemas.microsoft.com/office/drawing/2014/main" id="{FF6ADD35-82B3-98F3-F30C-AE8B39E18550}"/>
              </a:ext>
            </a:extLst>
          </p:cNvPr>
          <p:cNvCxnSpPr>
            <a:cxnSpLocks/>
          </p:cNvCxnSpPr>
          <p:nvPr/>
        </p:nvCxnSpPr>
        <p:spPr>
          <a:xfrm>
            <a:off x="2035806" y="148794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直線接點 196">
            <a:extLst>
              <a:ext uri="{FF2B5EF4-FFF2-40B4-BE49-F238E27FC236}">
                <a16:creationId xmlns:a16="http://schemas.microsoft.com/office/drawing/2014/main" id="{D68B1F37-074A-0CC2-AABE-0D529DF7908D}"/>
              </a:ext>
            </a:extLst>
          </p:cNvPr>
          <p:cNvCxnSpPr>
            <a:cxnSpLocks/>
          </p:cNvCxnSpPr>
          <p:nvPr/>
        </p:nvCxnSpPr>
        <p:spPr>
          <a:xfrm>
            <a:off x="2227535" y="148794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線接點 197">
            <a:extLst>
              <a:ext uri="{FF2B5EF4-FFF2-40B4-BE49-F238E27FC236}">
                <a16:creationId xmlns:a16="http://schemas.microsoft.com/office/drawing/2014/main" id="{34178A8D-37BC-B9CF-2CD9-86286A7997CD}"/>
              </a:ext>
            </a:extLst>
          </p:cNvPr>
          <p:cNvCxnSpPr>
            <a:cxnSpLocks/>
          </p:cNvCxnSpPr>
          <p:nvPr/>
        </p:nvCxnSpPr>
        <p:spPr>
          <a:xfrm>
            <a:off x="2415040" y="148794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直線接點 198">
            <a:extLst>
              <a:ext uri="{FF2B5EF4-FFF2-40B4-BE49-F238E27FC236}">
                <a16:creationId xmlns:a16="http://schemas.microsoft.com/office/drawing/2014/main" id="{E83DF5B7-19E0-9AFE-D471-39AA3CEE547F}"/>
              </a:ext>
            </a:extLst>
          </p:cNvPr>
          <p:cNvCxnSpPr>
            <a:cxnSpLocks/>
          </p:cNvCxnSpPr>
          <p:nvPr/>
        </p:nvCxnSpPr>
        <p:spPr>
          <a:xfrm>
            <a:off x="3244706" y="1492320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文字方塊 199">
            <a:extLst>
              <a:ext uri="{FF2B5EF4-FFF2-40B4-BE49-F238E27FC236}">
                <a16:creationId xmlns:a16="http://schemas.microsoft.com/office/drawing/2014/main" id="{ADA65EBF-AEF0-9498-8F76-90B86DDF1DAE}"/>
              </a:ext>
            </a:extLst>
          </p:cNvPr>
          <p:cNvSpPr txBox="1"/>
          <p:nvPr/>
        </p:nvSpPr>
        <p:spPr>
          <a:xfrm>
            <a:off x="2051399" y="132640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1" name="矩形 200">
            <a:extLst>
              <a:ext uri="{FF2B5EF4-FFF2-40B4-BE49-F238E27FC236}">
                <a16:creationId xmlns:a16="http://schemas.microsoft.com/office/drawing/2014/main" id="{0B7861AE-AD95-A001-D17B-BE0C54DBA222}"/>
              </a:ext>
            </a:extLst>
          </p:cNvPr>
          <p:cNvSpPr/>
          <p:nvPr/>
        </p:nvSpPr>
        <p:spPr>
          <a:xfrm>
            <a:off x="1825530" y="2027218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03" name="直線接點 202">
            <a:extLst>
              <a:ext uri="{FF2B5EF4-FFF2-40B4-BE49-F238E27FC236}">
                <a16:creationId xmlns:a16="http://schemas.microsoft.com/office/drawing/2014/main" id="{D36A520E-2CD5-1CF7-7B55-D8153B00F8AF}"/>
              </a:ext>
            </a:extLst>
          </p:cNvPr>
          <p:cNvCxnSpPr>
            <a:cxnSpLocks/>
          </p:cNvCxnSpPr>
          <p:nvPr/>
        </p:nvCxnSpPr>
        <p:spPr>
          <a:xfrm>
            <a:off x="2032230" y="202721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直線接點 207">
            <a:extLst>
              <a:ext uri="{FF2B5EF4-FFF2-40B4-BE49-F238E27FC236}">
                <a16:creationId xmlns:a16="http://schemas.microsoft.com/office/drawing/2014/main" id="{BF66B84D-3A6D-5586-0DD1-0DE5AA632540}"/>
              </a:ext>
            </a:extLst>
          </p:cNvPr>
          <p:cNvCxnSpPr>
            <a:cxnSpLocks/>
          </p:cNvCxnSpPr>
          <p:nvPr/>
        </p:nvCxnSpPr>
        <p:spPr>
          <a:xfrm>
            <a:off x="2223959" y="202721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直線接點 208">
            <a:extLst>
              <a:ext uri="{FF2B5EF4-FFF2-40B4-BE49-F238E27FC236}">
                <a16:creationId xmlns:a16="http://schemas.microsoft.com/office/drawing/2014/main" id="{80C1E90C-15A5-87F9-2F88-4868B25BB7AA}"/>
              </a:ext>
            </a:extLst>
          </p:cNvPr>
          <p:cNvCxnSpPr>
            <a:cxnSpLocks/>
          </p:cNvCxnSpPr>
          <p:nvPr/>
        </p:nvCxnSpPr>
        <p:spPr>
          <a:xfrm>
            <a:off x="2411464" y="202721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直線接點 209">
            <a:extLst>
              <a:ext uri="{FF2B5EF4-FFF2-40B4-BE49-F238E27FC236}">
                <a16:creationId xmlns:a16="http://schemas.microsoft.com/office/drawing/2014/main" id="{9BD88CC2-B425-C874-2B6A-8C1E168B6E04}"/>
              </a:ext>
            </a:extLst>
          </p:cNvPr>
          <p:cNvCxnSpPr>
            <a:cxnSpLocks/>
          </p:cNvCxnSpPr>
          <p:nvPr/>
        </p:nvCxnSpPr>
        <p:spPr>
          <a:xfrm>
            <a:off x="3241130" y="203159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文字方塊 210">
            <a:extLst>
              <a:ext uri="{FF2B5EF4-FFF2-40B4-BE49-F238E27FC236}">
                <a16:creationId xmlns:a16="http://schemas.microsoft.com/office/drawing/2014/main" id="{B2A1C480-87C3-4083-7756-8FD6721C8392}"/>
              </a:ext>
            </a:extLst>
          </p:cNvPr>
          <p:cNvSpPr txBox="1"/>
          <p:nvPr/>
        </p:nvSpPr>
        <p:spPr>
          <a:xfrm>
            <a:off x="2039988" y="1875085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4" name="直線接點 213">
            <a:extLst>
              <a:ext uri="{FF2B5EF4-FFF2-40B4-BE49-F238E27FC236}">
                <a16:creationId xmlns:a16="http://schemas.microsoft.com/office/drawing/2014/main" id="{AAD5B7D6-1B61-96CC-3237-588A894116A7}"/>
              </a:ext>
            </a:extLst>
          </p:cNvPr>
          <p:cNvCxnSpPr/>
          <p:nvPr/>
        </p:nvCxnSpPr>
        <p:spPr>
          <a:xfrm>
            <a:off x="3526503" y="1654019"/>
            <a:ext cx="354563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線接點 214">
            <a:extLst>
              <a:ext uri="{FF2B5EF4-FFF2-40B4-BE49-F238E27FC236}">
                <a16:creationId xmlns:a16="http://schemas.microsoft.com/office/drawing/2014/main" id="{0EF576FD-33B5-FA92-F2EC-C57D1ABAC04C}"/>
              </a:ext>
            </a:extLst>
          </p:cNvPr>
          <p:cNvCxnSpPr>
            <a:cxnSpLocks/>
          </p:cNvCxnSpPr>
          <p:nvPr/>
        </p:nvCxnSpPr>
        <p:spPr>
          <a:xfrm flipV="1">
            <a:off x="3887201" y="1153799"/>
            <a:ext cx="5281" cy="1011414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矩形: 圓角 215">
            <a:extLst>
              <a:ext uri="{FF2B5EF4-FFF2-40B4-BE49-F238E27FC236}">
                <a16:creationId xmlns:a16="http://schemas.microsoft.com/office/drawing/2014/main" id="{F9D44A69-53B6-B3CA-6CD3-9B0625B7076C}"/>
              </a:ext>
            </a:extLst>
          </p:cNvPr>
          <p:cNvSpPr/>
          <p:nvPr/>
        </p:nvSpPr>
        <p:spPr>
          <a:xfrm>
            <a:off x="4261442" y="945403"/>
            <a:ext cx="1688584" cy="418593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Attention module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7" name="直線單箭頭接點 216">
            <a:extLst>
              <a:ext uri="{FF2B5EF4-FFF2-40B4-BE49-F238E27FC236}">
                <a16:creationId xmlns:a16="http://schemas.microsoft.com/office/drawing/2014/main" id="{6CDFAA40-5EE9-5164-CB22-B80A579B96F4}"/>
              </a:ext>
            </a:extLst>
          </p:cNvPr>
          <p:cNvCxnSpPr>
            <a:cxnSpLocks/>
            <a:endCxn id="216" idx="1"/>
          </p:cNvCxnSpPr>
          <p:nvPr/>
        </p:nvCxnSpPr>
        <p:spPr>
          <a:xfrm>
            <a:off x="3892482" y="1153799"/>
            <a:ext cx="368960" cy="901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線單箭頭接點 217">
            <a:extLst>
              <a:ext uri="{FF2B5EF4-FFF2-40B4-BE49-F238E27FC236}">
                <a16:creationId xmlns:a16="http://schemas.microsoft.com/office/drawing/2014/main" id="{3ADB5D86-222E-D3C3-C137-2F1AEF3CBE3A}"/>
              </a:ext>
            </a:extLst>
          </p:cNvPr>
          <p:cNvCxnSpPr>
            <a:cxnSpLocks/>
          </p:cNvCxnSpPr>
          <p:nvPr/>
        </p:nvCxnSpPr>
        <p:spPr>
          <a:xfrm>
            <a:off x="5991274" y="1153799"/>
            <a:ext cx="464165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矩形: 圓角 218">
            <a:extLst>
              <a:ext uri="{FF2B5EF4-FFF2-40B4-BE49-F238E27FC236}">
                <a16:creationId xmlns:a16="http://schemas.microsoft.com/office/drawing/2014/main" id="{A8BF7715-3713-A2D2-8A45-308691740F21}"/>
              </a:ext>
            </a:extLst>
          </p:cNvPr>
          <p:cNvSpPr/>
          <p:nvPr/>
        </p:nvSpPr>
        <p:spPr>
          <a:xfrm>
            <a:off x="4883505" y="1924447"/>
            <a:ext cx="2041466" cy="426361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Fully-connected layer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0" name="直線單箭頭接點 219">
            <a:extLst>
              <a:ext uri="{FF2B5EF4-FFF2-40B4-BE49-F238E27FC236}">
                <a16:creationId xmlns:a16="http://schemas.microsoft.com/office/drawing/2014/main" id="{87B8EF54-7DD3-C85A-6110-AA66C19AD82D}"/>
              </a:ext>
            </a:extLst>
          </p:cNvPr>
          <p:cNvCxnSpPr>
            <a:cxnSpLocks/>
          </p:cNvCxnSpPr>
          <p:nvPr/>
        </p:nvCxnSpPr>
        <p:spPr>
          <a:xfrm>
            <a:off x="3881066" y="2165213"/>
            <a:ext cx="1002439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矩形 220">
            <a:extLst>
              <a:ext uri="{FF2B5EF4-FFF2-40B4-BE49-F238E27FC236}">
                <a16:creationId xmlns:a16="http://schemas.microsoft.com/office/drawing/2014/main" id="{BF6BBF23-4C1D-FE97-F92E-4F1BDE0E660E}"/>
              </a:ext>
            </a:extLst>
          </p:cNvPr>
          <p:cNvSpPr/>
          <p:nvPr/>
        </p:nvSpPr>
        <p:spPr>
          <a:xfrm>
            <a:off x="6480964" y="107026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222" name="直線接點 221">
            <a:extLst>
              <a:ext uri="{FF2B5EF4-FFF2-40B4-BE49-F238E27FC236}">
                <a16:creationId xmlns:a16="http://schemas.microsoft.com/office/drawing/2014/main" id="{A601DACD-C382-1F36-1EFF-FCD7817684C1}"/>
              </a:ext>
            </a:extLst>
          </p:cNvPr>
          <p:cNvCxnSpPr>
            <a:cxnSpLocks/>
          </p:cNvCxnSpPr>
          <p:nvPr/>
        </p:nvCxnSpPr>
        <p:spPr>
          <a:xfrm>
            <a:off x="6687664" y="107026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直線接點 222">
            <a:extLst>
              <a:ext uri="{FF2B5EF4-FFF2-40B4-BE49-F238E27FC236}">
                <a16:creationId xmlns:a16="http://schemas.microsoft.com/office/drawing/2014/main" id="{3DDD6735-0E9E-18E3-819C-A1CC317CC937}"/>
              </a:ext>
            </a:extLst>
          </p:cNvPr>
          <p:cNvCxnSpPr>
            <a:cxnSpLocks/>
          </p:cNvCxnSpPr>
          <p:nvPr/>
        </p:nvCxnSpPr>
        <p:spPr>
          <a:xfrm>
            <a:off x="6879393" y="107026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直線接點 223">
            <a:extLst>
              <a:ext uri="{FF2B5EF4-FFF2-40B4-BE49-F238E27FC236}">
                <a16:creationId xmlns:a16="http://schemas.microsoft.com/office/drawing/2014/main" id="{F20F9098-B1CA-34C4-C4FD-02CB90B22C0B}"/>
              </a:ext>
            </a:extLst>
          </p:cNvPr>
          <p:cNvCxnSpPr>
            <a:cxnSpLocks/>
          </p:cNvCxnSpPr>
          <p:nvPr/>
        </p:nvCxnSpPr>
        <p:spPr>
          <a:xfrm>
            <a:off x="7066898" y="107026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直線接點 224">
            <a:extLst>
              <a:ext uri="{FF2B5EF4-FFF2-40B4-BE49-F238E27FC236}">
                <a16:creationId xmlns:a16="http://schemas.microsoft.com/office/drawing/2014/main" id="{576B3368-C3F9-A50D-D13A-CC68A0E0B021}"/>
              </a:ext>
            </a:extLst>
          </p:cNvPr>
          <p:cNvCxnSpPr>
            <a:cxnSpLocks/>
          </p:cNvCxnSpPr>
          <p:nvPr/>
        </p:nvCxnSpPr>
        <p:spPr>
          <a:xfrm>
            <a:off x="7896564" y="107464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文字方塊 225">
            <a:extLst>
              <a:ext uri="{FF2B5EF4-FFF2-40B4-BE49-F238E27FC236}">
                <a16:creationId xmlns:a16="http://schemas.microsoft.com/office/drawing/2014/main" id="{17F720A7-FD91-7891-8376-A8B0A57F09F6}"/>
              </a:ext>
            </a:extLst>
          </p:cNvPr>
          <p:cNvSpPr txBox="1"/>
          <p:nvPr/>
        </p:nvSpPr>
        <p:spPr>
          <a:xfrm>
            <a:off x="6695422" y="918132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7" name="矩形: 圓角 226">
            <a:extLst>
              <a:ext uri="{FF2B5EF4-FFF2-40B4-BE49-F238E27FC236}">
                <a16:creationId xmlns:a16="http://schemas.microsoft.com/office/drawing/2014/main" id="{11DF12DF-A5D3-9979-D5C6-A98F24EB8CE9}"/>
              </a:ext>
            </a:extLst>
          </p:cNvPr>
          <p:cNvSpPr/>
          <p:nvPr/>
        </p:nvSpPr>
        <p:spPr>
          <a:xfrm>
            <a:off x="6033203" y="706627"/>
            <a:ext cx="2527913" cy="383916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* n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8" name="直線接點 227">
            <a:extLst>
              <a:ext uri="{FF2B5EF4-FFF2-40B4-BE49-F238E27FC236}">
                <a16:creationId xmlns:a16="http://schemas.microsoft.com/office/drawing/2014/main" id="{61A8AF31-73EF-EB5B-4EAB-BD539A31B7DF}"/>
              </a:ext>
            </a:extLst>
          </p:cNvPr>
          <p:cNvCxnSpPr>
            <a:cxnSpLocks/>
          </p:cNvCxnSpPr>
          <p:nvPr/>
        </p:nvCxnSpPr>
        <p:spPr>
          <a:xfrm>
            <a:off x="4366872" y="1676990"/>
            <a:ext cx="2876670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線接點 228">
            <a:extLst>
              <a:ext uri="{FF2B5EF4-FFF2-40B4-BE49-F238E27FC236}">
                <a16:creationId xmlns:a16="http://schemas.microsoft.com/office/drawing/2014/main" id="{38ED4B0D-11CD-CE65-00B9-BCA5F9F0F6EA}"/>
              </a:ext>
            </a:extLst>
          </p:cNvPr>
          <p:cNvCxnSpPr>
            <a:cxnSpLocks/>
          </p:cNvCxnSpPr>
          <p:nvPr/>
        </p:nvCxnSpPr>
        <p:spPr>
          <a:xfrm flipV="1">
            <a:off x="7249429" y="1250265"/>
            <a:ext cx="0" cy="426725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線單箭頭接點 229">
            <a:extLst>
              <a:ext uri="{FF2B5EF4-FFF2-40B4-BE49-F238E27FC236}">
                <a16:creationId xmlns:a16="http://schemas.microsoft.com/office/drawing/2014/main" id="{F76FAC8B-45D9-8DFB-12AF-427B3F1B1E06}"/>
              </a:ext>
            </a:extLst>
          </p:cNvPr>
          <p:cNvCxnSpPr>
            <a:cxnSpLocks/>
          </p:cNvCxnSpPr>
          <p:nvPr/>
        </p:nvCxnSpPr>
        <p:spPr>
          <a:xfrm>
            <a:off x="4366872" y="1666006"/>
            <a:ext cx="0" cy="49920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線單箭頭接點 230">
            <a:extLst>
              <a:ext uri="{FF2B5EF4-FFF2-40B4-BE49-F238E27FC236}">
                <a16:creationId xmlns:a16="http://schemas.microsoft.com/office/drawing/2014/main" id="{72E82DE8-70B8-5AE4-CEA7-323922297701}"/>
              </a:ext>
            </a:extLst>
          </p:cNvPr>
          <p:cNvCxnSpPr>
            <a:cxnSpLocks/>
            <a:stCxn id="219" idx="3"/>
          </p:cNvCxnSpPr>
          <p:nvPr/>
        </p:nvCxnSpPr>
        <p:spPr>
          <a:xfrm>
            <a:off x="6924971" y="2137628"/>
            <a:ext cx="1472579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文字方塊 247">
            <a:extLst>
              <a:ext uri="{FF2B5EF4-FFF2-40B4-BE49-F238E27FC236}">
                <a16:creationId xmlns:a16="http://schemas.microsoft.com/office/drawing/2014/main" id="{849EF741-8022-9C9A-F2CF-7A21BDE74559}"/>
              </a:ext>
            </a:extLst>
          </p:cNvPr>
          <p:cNvSpPr txBox="1"/>
          <p:nvPr/>
        </p:nvSpPr>
        <p:spPr>
          <a:xfrm>
            <a:off x="7838177" y="1954087"/>
            <a:ext cx="3134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KRAS, BRAF and MSI</a:t>
            </a:r>
          </a:p>
        </p:txBody>
      </p:sp>
      <p:sp>
        <p:nvSpPr>
          <p:cNvPr id="329" name="矩形: 圓角 328">
            <a:extLst>
              <a:ext uri="{FF2B5EF4-FFF2-40B4-BE49-F238E27FC236}">
                <a16:creationId xmlns:a16="http://schemas.microsoft.com/office/drawing/2014/main" id="{A03190C2-1170-0000-6422-39363830D6D3}"/>
              </a:ext>
            </a:extLst>
          </p:cNvPr>
          <p:cNvSpPr/>
          <p:nvPr/>
        </p:nvSpPr>
        <p:spPr>
          <a:xfrm rot="16200000">
            <a:off x="6866989" y="3397933"/>
            <a:ext cx="2046660" cy="483390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Fully-connected layer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0" name="直線單箭頭接點 329">
            <a:extLst>
              <a:ext uri="{FF2B5EF4-FFF2-40B4-BE49-F238E27FC236}">
                <a16:creationId xmlns:a16="http://schemas.microsoft.com/office/drawing/2014/main" id="{2A3288BC-520A-88E2-1962-059732843912}"/>
              </a:ext>
            </a:extLst>
          </p:cNvPr>
          <p:cNvCxnSpPr>
            <a:cxnSpLocks/>
          </p:cNvCxnSpPr>
          <p:nvPr/>
        </p:nvCxnSpPr>
        <p:spPr>
          <a:xfrm>
            <a:off x="3437569" y="4387331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矩形: 圓角 330">
            <a:extLst>
              <a:ext uri="{FF2B5EF4-FFF2-40B4-BE49-F238E27FC236}">
                <a16:creationId xmlns:a16="http://schemas.microsoft.com/office/drawing/2014/main" id="{643A553D-4AC7-9812-2936-905CDD71439B}"/>
              </a:ext>
            </a:extLst>
          </p:cNvPr>
          <p:cNvSpPr/>
          <p:nvPr/>
        </p:nvSpPr>
        <p:spPr>
          <a:xfrm rot="16200000">
            <a:off x="3094184" y="3594501"/>
            <a:ext cx="1642613" cy="490383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 projection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2" name="矩形: 圓角 331">
            <a:extLst>
              <a:ext uri="{FF2B5EF4-FFF2-40B4-BE49-F238E27FC236}">
                <a16:creationId xmlns:a16="http://schemas.microsoft.com/office/drawing/2014/main" id="{1C263C5E-27DD-32BE-454B-CC4F91C520B2}"/>
              </a:ext>
            </a:extLst>
          </p:cNvPr>
          <p:cNvSpPr/>
          <p:nvPr/>
        </p:nvSpPr>
        <p:spPr>
          <a:xfrm>
            <a:off x="3933317" y="2729025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(n + 1) * 512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3" name="矩形: 圓角 332">
            <a:extLst>
              <a:ext uri="{FF2B5EF4-FFF2-40B4-BE49-F238E27FC236}">
                <a16:creationId xmlns:a16="http://schemas.microsoft.com/office/drawing/2014/main" id="{DC7C355F-A1D9-6EDB-6A46-8ED5226F3652}"/>
              </a:ext>
            </a:extLst>
          </p:cNvPr>
          <p:cNvSpPr/>
          <p:nvPr/>
        </p:nvSpPr>
        <p:spPr>
          <a:xfrm rot="16200000">
            <a:off x="5578565" y="3528433"/>
            <a:ext cx="1779892" cy="49038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 layer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4" name="直線單箭頭接點 333">
            <a:extLst>
              <a:ext uri="{FF2B5EF4-FFF2-40B4-BE49-F238E27FC236}">
                <a16:creationId xmlns:a16="http://schemas.microsoft.com/office/drawing/2014/main" id="{FF028C61-C34C-A94E-FEC7-78F3F5FCBEFC}"/>
              </a:ext>
            </a:extLst>
          </p:cNvPr>
          <p:cNvCxnSpPr>
            <a:cxnSpLocks/>
          </p:cNvCxnSpPr>
          <p:nvPr/>
        </p:nvCxnSpPr>
        <p:spPr>
          <a:xfrm>
            <a:off x="3456823" y="3568428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線單箭頭接點 334">
            <a:extLst>
              <a:ext uri="{FF2B5EF4-FFF2-40B4-BE49-F238E27FC236}">
                <a16:creationId xmlns:a16="http://schemas.microsoft.com/office/drawing/2014/main" id="{72149285-279A-C473-1B64-4CD0A8EE6BAD}"/>
              </a:ext>
            </a:extLst>
          </p:cNvPr>
          <p:cNvCxnSpPr>
            <a:cxnSpLocks/>
          </p:cNvCxnSpPr>
          <p:nvPr/>
        </p:nvCxnSpPr>
        <p:spPr>
          <a:xfrm>
            <a:off x="3458052" y="3837087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矩形 335">
            <a:extLst>
              <a:ext uri="{FF2B5EF4-FFF2-40B4-BE49-F238E27FC236}">
                <a16:creationId xmlns:a16="http://schemas.microsoft.com/office/drawing/2014/main" id="{4E1E0A08-1B92-DC05-3386-6C776B9935FA}"/>
              </a:ext>
            </a:extLst>
          </p:cNvPr>
          <p:cNvSpPr/>
          <p:nvPr/>
        </p:nvSpPr>
        <p:spPr>
          <a:xfrm>
            <a:off x="4390165" y="3208834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37" name="矩形: 圓角 336">
            <a:extLst>
              <a:ext uri="{FF2B5EF4-FFF2-40B4-BE49-F238E27FC236}">
                <a16:creationId xmlns:a16="http://schemas.microsoft.com/office/drawing/2014/main" id="{C8F3ACBC-9741-BBCA-271D-686030CB6F8D}"/>
              </a:ext>
            </a:extLst>
          </p:cNvPr>
          <p:cNvSpPr/>
          <p:nvPr/>
        </p:nvSpPr>
        <p:spPr>
          <a:xfrm>
            <a:off x="3950936" y="3179377"/>
            <a:ext cx="2527913" cy="21714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7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CLS</a:t>
            </a:r>
            <a:endParaRPr lang="zh-TW" altLang="en-US" sz="17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3" name="直線單箭頭接點 362">
            <a:extLst>
              <a:ext uri="{FF2B5EF4-FFF2-40B4-BE49-F238E27FC236}">
                <a16:creationId xmlns:a16="http://schemas.microsoft.com/office/drawing/2014/main" id="{A65BC92D-EBA4-9F9F-5A14-13F3824CF723}"/>
              </a:ext>
            </a:extLst>
          </p:cNvPr>
          <p:cNvCxnSpPr>
            <a:cxnSpLocks/>
          </p:cNvCxnSpPr>
          <p:nvPr/>
        </p:nvCxnSpPr>
        <p:spPr>
          <a:xfrm>
            <a:off x="6007368" y="3298834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直線單箭頭接點 368">
            <a:extLst>
              <a:ext uri="{FF2B5EF4-FFF2-40B4-BE49-F238E27FC236}">
                <a16:creationId xmlns:a16="http://schemas.microsoft.com/office/drawing/2014/main" id="{BEE4D8BC-4FF0-3ECC-0F46-9BC085392172}"/>
              </a:ext>
            </a:extLst>
          </p:cNvPr>
          <p:cNvCxnSpPr>
            <a:cxnSpLocks/>
          </p:cNvCxnSpPr>
          <p:nvPr/>
        </p:nvCxnSpPr>
        <p:spPr>
          <a:xfrm>
            <a:off x="7404518" y="3293030"/>
            <a:ext cx="213259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0" name="文字方塊 369">
            <a:extLst>
              <a:ext uri="{FF2B5EF4-FFF2-40B4-BE49-F238E27FC236}">
                <a16:creationId xmlns:a16="http://schemas.microsoft.com/office/drawing/2014/main" id="{3EDF2D1F-10B6-7A40-2BA9-B3909C38C516}"/>
              </a:ext>
            </a:extLst>
          </p:cNvPr>
          <p:cNvSpPr txBox="1"/>
          <p:nvPr/>
        </p:nvSpPr>
        <p:spPr>
          <a:xfrm>
            <a:off x="8226511" y="3118671"/>
            <a:ext cx="24097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KRAS, BRAF and MSI</a:t>
            </a:r>
          </a:p>
        </p:txBody>
      </p:sp>
      <p:cxnSp>
        <p:nvCxnSpPr>
          <p:cNvPr id="371" name="直線單箭頭接點 370">
            <a:extLst>
              <a:ext uri="{FF2B5EF4-FFF2-40B4-BE49-F238E27FC236}">
                <a16:creationId xmlns:a16="http://schemas.microsoft.com/office/drawing/2014/main" id="{EB3DF376-7788-CF38-BD1E-8EB9503EA632}"/>
              </a:ext>
            </a:extLst>
          </p:cNvPr>
          <p:cNvCxnSpPr>
            <a:cxnSpLocks/>
          </p:cNvCxnSpPr>
          <p:nvPr/>
        </p:nvCxnSpPr>
        <p:spPr>
          <a:xfrm flipV="1">
            <a:off x="8146563" y="3293030"/>
            <a:ext cx="250987" cy="3887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6" name="矩形: 圓角 385">
            <a:extLst>
              <a:ext uri="{FF2B5EF4-FFF2-40B4-BE49-F238E27FC236}">
                <a16:creationId xmlns:a16="http://schemas.microsoft.com/office/drawing/2014/main" id="{7BE1EE40-B95A-0A1D-F5E7-705C465E6795}"/>
              </a:ext>
            </a:extLst>
          </p:cNvPr>
          <p:cNvSpPr/>
          <p:nvPr/>
        </p:nvSpPr>
        <p:spPr>
          <a:xfrm>
            <a:off x="1369057" y="3015576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* 2048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7" name="矩形 386">
            <a:extLst>
              <a:ext uri="{FF2B5EF4-FFF2-40B4-BE49-F238E27FC236}">
                <a16:creationId xmlns:a16="http://schemas.microsoft.com/office/drawing/2014/main" id="{C6F805EC-F25D-D7ED-F318-23CA00C1DB33}"/>
              </a:ext>
            </a:extLst>
          </p:cNvPr>
          <p:cNvSpPr/>
          <p:nvPr/>
        </p:nvSpPr>
        <p:spPr>
          <a:xfrm>
            <a:off x="1825530" y="3481583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88" name="文字方塊 387">
            <a:extLst>
              <a:ext uri="{FF2B5EF4-FFF2-40B4-BE49-F238E27FC236}">
                <a16:creationId xmlns:a16="http://schemas.microsoft.com/office/drawing/2014/main" id="{F3DEFE36-E1BE-6E89-35B3-A2F8163229CB}"/>
              </a:ext>
            </a:extLst>
          </p:cNvPr>
          <p:cNvSpPr txBox="1"/>
          <p:nvPr/>
        </p:nvSpPr>
        <p:spPr>
          <a:xfrm rot="16200000">
            <a:off x="1816588" y="4199231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89" name="直線接點 388">
            <a:extLst>
              <a:ext uri="{FF2B5EF4-FFF2-40B4-BE49-F238E27FC236}">
                <a16:creationId xmlns:a16="http://schemas.microsoft.com/office/drawing/2014/main" id="{2E7F5EA5-E132-99D8-3339-6BB436512BB5}"/>
              </a:ext>
            </a:extLst>
          </p:cNvPr>
          <p:cNvCxnSpPr>
            <a:cxnSpLocks/>
          </p:cNvCxnSpPr>
          <p:nvPr/>
        </p:nvCxnSpPr>
        <p:spPr>
          <a:xfrm>
            <a:off x="2032230" y="348158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線接點 389">
            <a:extLst>
              <a:ext uri="{FF2B5EF4-FFF2-40B4-BE49-F238E27FC236}">
                <a16:creationId xmlns:a16="http://schemas.microsoft.com/office/drawing/2014/main" id="{0777EB95-9540-801C-ED5A-EC0BED9EC081}"/>
              </a:ext>
            </a:extLst>
          </p:cNvPr>
          <p:cNvCxnSpPr>
            <a:cxnSpLocks/>
          </p:cNvCxnSpPr>
          <p:nvPr/>
        </p:nvCxnSpPr>
        <p:spPr>
          <a:xfrm>
            <a:off x="2223959" y="348158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線接點 390">
            <a:extLst>
              <a:ext uri="{FF2B5EF4-FFF2-40B4-BE49-F238E27FC236}">
                <a16:creationId xmlns:a16="http://schemas.microsoft.com/office/drawing/2014/main" id="{6DE87189-AB32-1FB8-A884-2FC1FE02AC45}"/>
              </a:ext>
            </a:extLst>
          </p:cNvPr>
          <p:cNvCxnSpPr>
            <a:cxnSpLocks/>
          </p:cNvCxnSpPr>
          <p:nvPr/>
        </p:nvCxnSpPr>
        <p:spPr>
          <a:xfrm>
            <a:off x="2411464" y="348158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直線接點 391">
            <a:extLst>
              <a:ext uri="{FF2B5EF4-FFF2-40B4-BE49-F238E27FC236}">
                <a16:creationId xmlns:a16="http://schemas.microsoft.com/office/drawing/2014/main" id="{9AD5DDBD-25AF-4E6C-17EF-1FF24AF419D9}"/>
              </a:ext>
            </a:extLst>
          </p:cNvPr>
          <p:cNvCxnSpPr>
            <a:cxnSpLocks/>
          </p:cNvCxnSpPr>
          <p:nvPr/>
        </p:nvCxnSpPr>
        <p:spPr>
          <a:xfrm>
            <a:off x="3241130" y="3485963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3" name="文字方塊 392">
            <a:extLst>
              <a:ext uri="{FF2B5EF4-FFF2-40B4-BE49-F238E27FC236}">
                <a16:creationId xmlns:a16="http://schemas.microsoft.com/office/drawing/2014/main" id="{3B8FB037-5C47-2B10-5CF0-4C6E3DE54977}"/>
              </a:ext>
            </a:extLst>
          </p:cNvPr>
          <p:cNvSpPr txBox="1"/>
          <p:nvPr/>
        </p:nvSpPr>
        <p:spPr>
          <a:xfrm>
            <a:off x="2047823" y="3320043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4" name="矩形 393">
            <a:extLst>
              <a:ext uri="{FF2B5EF4-FFF2-40B4-BE49-F238E27FC236}">
                <a16:creationId xmlns:a16="http://schemas.microsoft.com/office/drawing/2014/main" id="{A84C5941-E059-9FE0-6297-3482D99642CA}"/>
              </a:ext>
            </a:extLst>
          </p:cNvPr>
          <p:cNvSpPr/>
          <p:nvPr/>
        </p:nvSpPr>
        <p:spPr>
          <a:xfrm>
            <a:off x="1829106" y="3750234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395" name="直線接點 394">
            <a:extLst>
              <a:ext uri="{FF2B5EF4-FFF2-40B4-BE49-F238E27FC236}">
                <a16:creationId xmlns:a16="http://schemas.microsoft.com/office/drawing/2014/main" id="{2C650A29-3720-F846-6751-B2FBE11B9551}"/>
              </a:ext>
            </a:extLst>
          </p:cNvPr>
          <p:cNvCxnSpPr>
            <a:cxnSpLocks/>
          </p:cNvCxnSpPr>
          <p:nvPr/>
        </p:nvCxnSpPr>
        <p:spPr>
          <a:xfrm>
            <a:off x="2035806" y="375023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直線接點 395">
            <a:extLst>
              <a:ext uri="{FF2B5EF4-FFF2-40B4-BE49-F238E27FC236}">
                <a16:creationId xmlns:a16="http://schemas.microsoft.com/office/drawing/2014/main" id="{998CD0E5-8ECB-F566-E196-84FE5EC8493C}"/>
              </a:ext>
            </a:extLst>
          </p:cNvPr>
          <p:cNvCxnSpPr>
            <a:cxnSpLocks/>
          </p:cNvCxnSpPr>
          <p:nvPr/>
        </p:nvCxnSpPr>
        <p:spPr>
          <a:xfrm>
            <a:off x="2227535" y="375023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直線接點 396">
            <a:extLst>
              <a:ext uri="{FF2B5EF4-FFF2-40B4-BE49-F238E27FC236}">
                <a16:creationId xmlns:a16="http://schemas.microsoft.com/office/drawing/2014/main" id="{DAA7DB3D-73CC-1E14-7764-C531B640F954}"/>
              </a:ext>
            </a:extLst>
          </p:cNvPr>
          <p:cNvCxnSpPr>
            <a:cxnSpLocks/>
          </p:cNvCxnSpPr>
          <p:nvPr/>
        </p:nvCxnSpPr>
        <p:spPr>
          <a:xfrm>
            <a:off x="2415040" y="375023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直線接點 397">
            <a:extLst>
              <a:ext uri="{FF2B5EF4-FFF2-40B4-BE49-F238E27FC236}">
                <a16:creationId xmlns:a16="http://schemas.microsoft.com/office/drawing/2014/main" id="{8A393DF3-6CBA-8313-2EEA-DA3F69EC4BA9}"/>
              </a:ext>
            </a:extLst>
          </p:cNvPr>
          <p:cNvCxnSpPr>
            <a:cxnSpLocks/>
          </p:cNvCxnSpPr>
          <p:nvPr/>
        </p:nvCxnSpPr>
        <p:spPr>
          <a:xfrm>
            <a:off x="3244706" y="3754614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9" name="文字方塊 398">
            <a:extLst>
              <a:ext uri="{FF2B5EF4-FFF2-40B4-BE49-F238E27FC236}">
                <a16:creationId xmlns:a16="http://schemas.microsoft.com/office/drawing/2014/main" id="{12FBCC7F-12C8-9BE9-4535-DE7A6E3EAE5D}"/>
              </a:ext>
            </a:extLst>
          </p:cNvPr>
          <p:cNvSpPr txBox="1"/>
          <p:nvPr/>
        </p:nvSpPr>
        <p:spPr>
          <a:xfrm>
            <a:off x="2051399" y="3588694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0" name="矩形 399">
            <a:extLst>
              <a:ext uri="{FF2B5EF4-FFF2-40B4-BE49-F238E27FC236}">
                <a16:creationId xmlns:a16="http://schemas.microsoft.com/office/drawing/2014/main" id="{28B248C8-E511-5A7C-2359-591CB79182AA}"/>
              </a:ext>
            </a:extLst>
          </p:cNvPr>
          <p:cNvSpPr/>
          <p:nvPr/>
        </p:nvSpPr>
        <p:spPr>
          <a:xfrm>
            <a:off x="1825530" y="4289512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01" name="直線接點 400">
            <a:extLst>
              <a:ext uri="{FF2B5EF4-FFF2-40B4-BE49-F238E27FC236}">
                <a16:creationId xmlns:a16="http://schemas.microsoft.com/office/drawing/2014/main" id="{F102A332-CCF8-1F5A-45D9-65E8C813CBFD}"/>
              </a:ext>
            </a:extLst>
          </p:cNvPr>
          <p:cNvCxnSpPr>
            <a:cxnSpLocks/>
          </p:cNvCxnSpPr>
          <p:nvPr/>
        </p:nvCxnSpPr>
        <p:spPr>
          <a:xfrm>
            <a:off x="2032230" y="428951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2" name="直線接點 401">
            <a:extLst>
              <a:ext uri="{FF2B5EF4-FFF2-40B4-BE49-F238E27FC236}">
                <a16:creationId xmlns:a16="http://schemas.microsoft.com/office/drawing/2014/main" id="{20129220-9E3C-1758-BDC7-940308F61C38}"/>
              </a:ext>
            </a:extLst>
          </p:cNvPr>
          <p:cNvCxnSpPr>
            <a:cxnSpLocks/>
          </p:cNvCxnSpPr>
          <p:nvPr/>
        </p:nvCxnSpPr>
        <p:spPr>
          <a:xfrm>
            <a:off x="2223959" y="428951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3" name="直線接點 402">
            <a:extLst>
              <a:ext uri="{FF2B5EF4-FFF2-40B4-BE49-F238E27FC236}">
                <a16:creationId xmlns:a16="http://schemas.microsoft.com/office/drawing/2014/main" id="{C7DA07C2-D1E5-C63D-5102-B2C6F6E4AED7}"/>
              </a:ext>
            </a:extLst>
          </p:cNvPr>
          <p:cNvCxnSpPr>
            <a:cxnSpLocks/>
          </p:cNvCxnSpPr>
          <p:nvPr/>
        </p:nvCxnSpPr>
        <p:spPr>
          <a:xfrm>
            <a:off x="2411464" y="428951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4" name="直線接點 403">
            <a:extLst>
              <a:ext uri="{FF2B5EF4-FFF2-40B4-BE49-F238E27FC236}">
                <a16:creationId xmlns:a16="http://schemas.microsoft.com/office/drawing/2014/main" id="{D3F4B5AB-E5AB-86CC-279E-62487855AFF4}"/>
              </a:ext>
            </a:extLst>
          </p:cNvPr>
          <p:cNvCxnSpPr>
            <a:cxnSpLocks/>
          </p:cNvCxnSpPr>
          <p:nvPr/>
        </p:nvCxnSpPr>
        <p:spPr>
          <a:xfrm>
            <a:off x="3241130" y="4293892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5" name="文字方塊 404">
            <a:extLst>
              <a:ext uri="{FF2B5EF4-FFF2-40B4-BE49-F238E27FC236}">
                <a16:creationId xmlns:a16="http://schemas.microsoft.com/office/drawing/2014/main" id="{88170295-3533-F451-D20B-7AC675A6D9A2}"/>
              </a:ext>
            </a:extLst>
          </p:cNvPr>
          <p:cNvSpPr txBox="1"/>
          <p:nvPr/>
        </p:nvSpPr>
        <p:spPr>
          <a:xfrm>
            <a:off x="2039988" y="4137379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06" name="直線單箭頭接點 405">
            <a:extLst>
              <a:ext uri="{FF2B5EF4-FFF2-40B4-BE49-F238E27FC236}">
                <a16:creationId xmlns:a16="http://schemas.microsoft.com/office/drawing/2014/main" id="{B45C200B-B2D1-EE81-474E-D1AACA662E8F}"/>
              </a:ext>
            </a:extLst>
          </p:cNvPr>
          <p:cNvCxnSpPr>
            <a:cxnSpLocks/>
          </p:cNvCxnSpPr>
          <p:nvPr/>
        </p:nvCxnSpPr>
        <p:spPr>
          <a:xfrm>
            <a:off x="4172179" y="4393140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直線單箭頭接點 406">
            <a:extLst>
              <a:ext uri="{FF2B5EF4-FFF2-40B4-BE49-F238E27FC236}">
                <a16:creationId xmlns:a16="http://schemas.microsoft.com/office/drawing/2014/main" id="{E6F558C9-143F-2B2E-7A23-B2C89805E96F}"/>
              </a:ext>
            </a:extLst>
          </p:cNvPr>
          <p:cNvCxnSpPr>
            <a:cxnSpLocks/>
          </p:cNvCxnSpPr>
          <p:nvPr/>
        </p:nvCxnSpPr>
        <p:spPr>
          <a:xfrm>
            <a:off x="4182102" y="3574237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直線單箭頭接點 407">
            <a:extLst>
              <a:ext uri="{FF2B5EF4-FFF2-40B4-BE49-F238E27FC236}">
                <a16:creationId xmlns:a16="http://schemas.microsoft.com/office/drawing/2014/main" id="{11748CE2-0768-E11E-C00B-80D0BD3D55F4}"/>
              </a:ext>
            </a:extLst>
          </p:cNvPr>
          <p:cNvCxnSpPr>
            <a:cxnSpLocks/>
          </p:cNvCxnSpPr>
          <p:nvPr/>
        </p:nvCxnSpPr>
        <p:spPr>
          <a:xfrm>
            <a:off x="4183331" y="3842896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9" name="矩形 408">
            <a:extLst>
              <a:ext uri="{FF2B5EF4-FFF2-40B4-BE49-F238E27FC236}">
                <a16:creationId xmlns:a16="http://schemas.microsoft.com/office/drawing/2014/main" id="{A25962EB-A4D3-A184-61E7-290725389B81}"/>
              </a:ext>
            </a:extLst>
          </p:cNvPr>
          <p:cNvSpPr/>
          <p:nvPr/>
        </p:nvSpPr>
        <p:spPr>
          <a:xfrm>
            <a:off x="4384629" y="3485747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10" name="直線接點 409">
            <a:extLst>
              <a:ext uri="{FF2B5EF4-FFF2-40B4-BE49-F238E27FC236}">
                <a16:creationId xmlns:a16="http://schemas.microsoft.com/office/drawing/2014/main" id="{184DBC56-D203-23B2-B13A-E5F0413527B9}"/>
              </a:ext>
            </a:extLst>
          </p:cNvPr>
          <p:cNvCxnSpPr>
            <a:cxnSpLocks/>
          </p:cNvCxnSpPr>
          <p:nvPr/>
        </p:nvCxnSpPr>
        <p:spPr>
          <a:xfrm>
            <a:off x="4591329" y="34857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直線接點 410">
            <a:extLst>
              <a:ext uri="{FF2B5EF4-FFF2-40B4-BE49-F238E27FC236}">
                <a16:creationId xmlns:a16="http://schemas.microsoft.com/office/drawing/2014/main" id="{B0EFDB6F-B839-CCB6-0470-C23E1CE7D6E6}"/>
              </a:ext>
            </a:extLst>
          </p:cNvPr>
          <p:cNvCxnSpPr>
            <a:cxnSpLocks/>
          </p:cNvCxnSpPr>
          <p:nvPr/>
        </p:nvCxnSpPr>
        <p:spPr>
          <a:xfrm>
            <a:off x="4783058" y="34857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直線接點 411">
            <a:extLst>
              <a:ext uri="{FF2B5EF4-FFF2-40B4-BE49-F238E27FC236}">
                <a16:creationId xmlns:a16="http://schemas.microsoft.com/office/drawing/2014/main" id="{AD21259E-9C90-66E3-2F40-593551C8E186}"/>
              </a:ext>
            </a:extLst>
          </p:cNvPr>
          <p:cNvCxnSpPr>
            <a:cxnSpLocks/>
          </p:cNvCxnSpPr>
          <p:nvPr/>
        </p:nvCxnSpPr>
        <p:spPr>
          <a:xfrm>
            <a:off x="4970563" y="34857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直線接點 412">
            <a:extLst>
              <a:ext uri="{FF2B5EF4-FFF2-40B4-BE49-F238E27FC236}">
                <a16:creationId xmlns:a16="http://schemas.microsoft.com/office/drawing/2014/main" id="{943882CF-4605-1ADD-22B0-13DA76A7EBB3}"/>
              </a:ext>
            </a:extLst>
          </p:cNvPr>
          <p:cNvCxnSpPr>
            <a:cxnSpLocks/>
          </p:cNvCxnSpPr>
          <p:nvPr/>
        </p:nvCxnSpPr>
        <p:spPr>
          <a:xfrm>
            <a:off x="5800229" y="349012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文字方塊 413">
            <a:extLst>
              <a:ext uri="{FF2B5EF4-FFF2-40B4-BE49-F238E27FC236}">
                <a16:creationId xmlns:a16="http://schemas.microsoft.com/office/drawing/2014/main" id="{A24CDF29-6D0E-9C87-0C3F-D202EBBEB8F1}"/>
              </a:ext>
            </a:extLst>
          </p:cNvPr>
          <p:cNvSpPr txBox="1"/>
          <p:nvPr/>
        </p:nvSpPr>
        <p:spPr>
          <a:xfrm>
            <a:off x="4606922" y="3324207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5" name="矩形 414">
            <a:extLst>
              <a:ext uri="{FF2B5EF4-FFF2-40B4-BE49-F238E27FC236}">
                <a16:creationId xmlns:a16="http://schemas.microsoft.com/office/drawing/2014/main" id="{2A413D13-C4D1-B663-0670-6889076E889F}"/>
              </a:ext>
            </a:extLst>
          </p:cNvPr>
          <p:cNvSpPr/>
          <p:nvPr/>
        </p:nvSpPr>
        <p:spPr>
          <a:xfrm>
            <a:off x="4388205" y="3754398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16" name="直線接點 415">
            <a:extLst>
              <a:ext uri="{FF2B5EF4-FFF2-40B4-BE49-F238E27FC236}">
                <a16:creationId xmlns:a16="http://schemas.microsoft.com/office/drawing/2014/main" id="{2D1266B0-87CA-4902-382F-65AA3E03EE96}"/>
              </a:ext>
            </a:extLst>
          </p:cNvPr>
          <p:cNvCxnSpPr>
            <a:cxnSpLocks/>
          </p:cNvCxnSpPr>
          <p:nvPr/>
        </p:nvCxnSpPr>
        <p:spPr>
          <a:xfrm>
            <a:off x="4594905" y="375439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直線接點 416">
            <a:extLst>
              <a:ext uri="{FF2B5EF4-FFF2-40B4-BE49-F238E27FC236}">
                <a16:creationId xmlns:a16="http://schemas.microsoft.com/office/drawing/2014/main" id="{ABEE2E7B-BA23-A988-7EF5-0D083B62B0F3}"/>
              </a:ext>
            </a:extLst>
          </p:cNvPr>
          <p:cNvCxnSpPr>
            <a:cxnSpLocks/>
          </p:cNvCxnSpPr>
          <p:nvPr/>
        </p:nvCxnSpPr>
        <p:spPr>
          <a:xfrm>
            <a:off x="4786634" y="375439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8" name="直線接點 417">
            <a:extLst>
              <a:ext uri="{FF2B5EF4-FFF2-40B4-BE49-F238E27FC236}">
                <a16:creationId xmlns:a16="http://schemas.microsoft.com/office/drawing/2014/main" id="{7303329C-80A9-EDEF-A661-BCFAE5E292C7}"/>
              </a:ext>
            </a:extLst>
          </p:cNvPr>
          <p:cNvCxnSpPr>
            <a:cxnSpLocks/>
          </p:cNvCxnSpPr>
          <p:nvPr/>
        </p:nvCxnSpPr>
        <p:spPr>
          <a:xfrm>
            <a:off x="4974139" y="375439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9" name="直線接點 418">
            <a:extLst>
              <a:ext uri="{FF2B5EF4-FFF2-40B4-BE49-F238E27FC236}">
                <a16:creationId xmlns:a16="http://schemas.microsoft.com/office/drawing/2014/main" id="{44F1454C-5CAA-E7B4-8CF0-F690F0CFF13A}"/>
              </a:ext>
            </a:extLst>
          </p:cNvPr>
          <p:cNvCxnSpPr>
            <a:cxnSpLocks/>
          </p:cNvCxnSpPr>
          <p:nvPr/>
        </p:nvCxnSpPr>
        <p:spPr>
          <a:xfrm>
            <a:off x="5803805" y="3758778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0" name="文字方塊 419">
            <a:extLst>
              <a:ext uri="{FF2B5EF4-FFF2-40B4-BE49-F238E27FC236}">
                <a16:creationId xmlns:a16="http://schemas.microsoft.com/office/drawing/2014/main" id="{4120AA96-1EB4-BE88-588D-C1839D4074BF}"/>
              </a:ext>
            </a:extLst>
          </p:cNvPr>
          <p:cNvSpPr txBox="1"/>
          <p:nvPr/>
        </p:nvSpPr>
        <p:spPr>
          <a:xfrm>
            <a:off x="4610498" y="3592858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1" name="矩形 420">
            <a:extLst>
              <a:ext uri="{FF2B5EF4-FFF2-40B4-BE49-F238E27FC236}">
                <a16:creationId xmlns:a16="http://schemas.microsoft.com/office/drawing/2014/main" id="{933B2ACB-FCDC-0FE6-AD26-880D165661EF}"/>
              </a:ext>
            </a:extLst>
          </p:cNvPr>
          <p:cNvSpPr/>
          <p:nvPr/>
        </p:nvSpPr>
        <p:spPr>
          <a:xfrm>
            <a:off x="4384629" y="429367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22" name="直線接點 421">
            <a:extLst>
              <a:ext uri="{FF2B5EF4-FFF2-40B4-BE49-F238E27FC236}">
                <a16:creationId xmlns:a16="http://schemas.microsoft.com/office/drawing/2014/main" id="{938F11E9-5765-6EB5-AE87-AB776FFE9699}"/>
              </a:ext>
            </a:extLst>
          </p:cNvPr>
          <p:cNvCxnSpPr>
            <a:cxnSpLocks/>
          </p:cNvCxnSpPr>
          <p:nvPr/>
        </p:nvCxnSpPr>
        <p:spPr>
          <a:xfrm>
            <a:off x="4591329" y="429367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3" name="直線接點 422">
            <a:extLst>
              <a:ext uri="{FF2B5EF4-FFF2-40B4-BE49-F238E27FC236}">
                <a16:creationId xmlns:a16="http://schemas.microsoft.com/office/drawing/2014/main" id="{7F225717-5F02-8F10-D27A-81965F5F33D2}"/>
              </a:ext>
            </a:extLst>
          </p:cNvPr>
          <p:cNvCxnSpPr>
            <a:cxnSpLocks/>
          </p:cNvCxnSpPr>
          <p:nvPr/>
        </p:nvCxnSpPr>
        <p:spPr>
          <a:xfrm>
            <a:off x="4783058" y="429367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4" name="直線接點 423">
            <a:extLst>
              <a:ext uri="{FF2B5EF4-FFF2-40B4-BE49-F238E27FC236}">
                <a16:creationId xmlns:a16="http://schemas.microsoft.com/office/drawing/2014/main" id="{0830C79F-A6B6-679A-B2A4-425C19651BDC}"/>
              </a:ext>
            </a:extLst>
          </p:cNvPr>
          <p:cNvCxnSpPr>
            <a:cxnSpLocks/>
          </p:cNvCxnSpPr>
          <p:nvPr/>
        </p:nvCxnSpPr>
        <p:spPr>
          <a:xfrm>
            <a:off x="4970563" y="429367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5" name="直線接點 424">
            <a:extLst>
              <a:ext uri="{FF2B5EF4-FFF2-40B4-BE49-F238E27FC236}">
                <a16:creationId xmlns:a16="http://schemas.microsoft.com/office/drawing/2014/main" id="{B158E119-21C0-7549-016A-6EFA13048BF1}"/>
              </a:ext>
            </a:extLst>
          </p:cNvPr>
          <p:cNvCxnSpPr>
            <a:cxnSpLocks/>
          </p:cNvCxnSpPr>
          <p:nvPr/>
        </p:nvCxnSpPr>
        <p:spPr>
          <a:xfrm>
            <a:off x="5800229" y="429805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6" name="文字方塊 425">
            <a:extLst>
              <a:ext uri="{FF2B5EF4-FFF2-40B4-BE49-F238E27FC236}">
                <a16:creationId xmlns:a16="http://schemas.microsoft.com/office/drawing/2014/main" id="{05F14F66-62E6-CF81-84DC-4054F7E63590}"/>
              </a:ext>
            </a:extLst>
          </p:cNvPr>
          <p:cNvSpPr txBox="1"/>
          <p:nvPr/>
        </p:nvSpPr>
        <p:spPr>
          <a:xfrm>
            <a:off x="4599087" y="4141543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7" name="直線單箭頭接點 426">
            <a:extLst>
              <a:ext uri="{FF2B5EF4-FFF2-40B4-BE49-F238E27FC236}">
                <a16:creationId xmlns:a16="http://schemas.microsoft.com/office/drawing/2014/main" id="{B6810768-1318-8271-0139-CD67727A19B8}"/>
              </a:ext>
            </a:extLst>
          </p:cNvPr>
          <p:cNvCxnSpPr>
            <a:cxnSpLocks/>
          </p:cNvCxnSpPr>
          <p:nvPr/>
        </p:nvCxnSpPr>
        <p:spPr>
          <a:xfrm>
            <a:off x="6002808" y="4385311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直線單箭頭接點 427">
            <a:extLst>
              <a:ext uri="{FF2B5EF4-FFF2-40B4-BE49-F238E27FC236}">
                <a16:creationId xmlns:a16="http://schemas.microsoft.com/office/drawing/2014/main" id="{FB025BB4-275C-88BC-D74F-294B7C6D3D2A}"/>
              </a:ext>
            </a:extLst>
          </p:cNvPr>
          <p:cNvCxnSpPr>
            <a:cxnSpLocks/>
          </p:cNvCxnSpPr>
          <p:nvPr/>
        </p:nvCxnSpPr>
        <p:spPr>
          <a:xfrm>
            <a:off x="6003400" y="3575739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直線單箭頭接點 428">
            <a:extLst>
              <a:ext uri="{FF2B5EF4-FFF2-40B4-BE49-F238E27FC236}">
                <a16:creationId xmlns:a16="http://schemas.microsoft.com/office/drawing/2014/main" id="{79C2A05B-435C-4F3E-9A17-4066F32D5970}"/>
              </a:ext>
            </a:extLst>
          </p:cNvPr>
          <p:cNvCxnSpPr>
            <a:cxnSpLocks/>
          </p:cNvCxnSpPr>
          <p:nvPr/>
        </p:nvCxnSpPr>
        <p:spPr>
          <a:xfrm>
            <a:off x="6004629" y="3844398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" name="矩形: 圓角 429">
            <a:extLst>
              <a:ext uri="{FF2B5EF4-FFF2-40B4-BE49-F238E27FC236}">
                <a16:creationId xmlns:a16="http://schemas.microsoft.com/office/drawing/2014/main" id="{C6D781EE-2914-1014-3D9B-3684C5821B93}"/>
              </a:ext>
            </a:extLst>
          </p:cNvPr>
          <p:cNvSpPr/>
          <p:nvPr/>
        </p:nvSpPr>
        <p:spPr>
          <a:xfrm rot="16200000">
            <a:off x="6291218" y="3532491"/>
            <a:ext cx="1779892" cy="490385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Transformer layer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31" name="直線單箭頭接點 430">
            <a:extLst>
              <a:ext uri="{FF2B5EF4-FFF2-40B4-BE49-F238E27FC236}">
                <a16:creationId xmlns:a16="http://schemas.microsoft.com/office/drawing/2014/main" id="{66D4BD17-7DB1-2385-D8AC-F6989B0863F1}"/>
              </a:ext>
            </a:extLst>
          </p:cNvPr>
          <p:cNvCxnSpPr>
            <a:cxnSpLocks/>
          </p:cNvCxnSpPr>
          <p:nvPr/>
        </p:nvCxnSpPr>
        <p:spPr>
          <a:xfrm>
            <a:off x="6720021" y="3302892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直線單箭頭接點 431">
            <a:extLst>
              <a:ext uri="{FF2B5EF4-FFF2-40B4-BE49-F238E27FC236}">
                <a16:creationId xmlns:a16="http://schemas.microsoft.com/office/drawing/2014/main" id="{63856B41-6E5D-8016-39E2-2742BAC011BE}"/>
              </a:ext>
            </a:extLst>
          </p:cNvPr>
          <p:cNvCxnSpPr>
            <a:cxnSpLocks/>
          </p:cNvCxnSpPr>
          <p:nvPr/>
        </p:nvCxnSpPr>
        <p:spPr>
          <a:xfrm>
            <a:off x="6715461" y="4389369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直線單箭頭接點 432">
            <a:extLst>
              <a:ext uri="{FF2B5EF4-FFF2-40B4-BE49-F238E27FC236}">
                <a16:creationId xmlns:a16="http://schemas.microsoft.com/office/drawing/2014/main" id="{9E1A9264-1622-18DB-278B-98DDBDED7B08}"/>
              </a:ext>
            </a:extLst>
          </p:cNvPr>
          <p:cNvCxnSpPr>
            <a:cxnSpLocks/>
          </p:cNvCxnSpPr>
          <p:nvPr/>
        </p:nvCxnSpPr>
        <p:spPr>
          <a:xfrm>
            <a:off x="6716053" y="3579797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直線單箭頭接點 433">
            <a:extLst>
              <a:ext uri="{FF2B5EF4-FFF2-40B4-BE49-F238E27FC236}">
                <a16:creationId xmlns:a16="http://schemas.microsoft.com/office/drawing/2014/main" id="{DBD7407A-EF51-E037-72D7-D9850584A695}"/>
              </a:ext>
            </a:extLst>
          </p:cNvPr>
          <p:cNvCxnSpPr>
            <a:cxnSpLocks/>
          </p:cNvCxnSpPr>
          <p:nvPr/>
        </p:nvCxnSpPr>
        <p:spPr>
          <a:xfrm>
            <a:off x="6717282" y="3848456"/>
            <a:ext cx="213704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1" name="矩形: 圓角 440">
            <a:extLst>
              <a:ext uri="{FF2B5EF4-FFF2-40B4-BE49-F238E27FC236}">
                <a16:creationId xmlns:a16="http://schemas.microsoft.com/office/drawing/2014/main" id="{61497CED-3AF9-E4B5-4974-F16FF22D33A5}"/>
              </a:ext>
            </a:extLst>
          </p:cNvPr>
          <p:cNvSpPr/>
          <p:nvPr/>
        </p:nvSpPr>
        <p:spPr>
          <a:xfrm>
            <a:off x="4980714" y="5478953"/>
            <a:ext cx="2041466" cy="426361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 neural network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2" name="矩形: 圓角 441">
            <a:extLst>
              <a:ext uri="{FF2B5EF4-FFF2-40B4-BE49-F238E27FC236}">
                <a16:creationId xmlns:a16="http://schemas.microsoft.com/office/drawing/2014/main" id="{C8645C77-C5C6-6185-714F-2888C3FE4BFF}"/>
              </a:ext>
            </a:extLst>
          </p:cNvPr>
          <p:cNvSpPr/>
          <p:nvPr/>
        </p:nvSpPr>
        <p:spPr>
          <a:xfrm>
            <a:off x="1369057" y="4874389"/>
            <a:ext cx="2527913" cy="6045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* 2048</a:t>
            </a:r>
            <a:endParaRPr lang="zh-TW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3" name="矩形 442">
            <a:extLst>
              <a:ext uri="{FF2B5EF4-FFF2-40B4-BE49-F238E27FC236}">
                <a16:creationId xmlns:a16="http://schemas.microsoft.com/office/drawing/2014/main" id="{82CFF9B5-EDE5-0E1A-3FEB-DE42EEAB1CD0}"/>
              </a:ext>
            </a:extLst>
          </p:cNvPr>
          <p:cNvSpPr/>
          <p:nvPr/>
        </p:nvSpPr>
        <p:spPr>
          <a:xfrm>
            <a:off x="1825530" y="5340396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44" name="文字方塊 443">
            <a:extLst>
              <a:ext uri="{FF2B5EF4-FFF2-40B4-BE49-F238E27FC236}">
                <a16:creationId xmlns:a16="http://schemas.microsoft.com/office/drawing/2014/main" id="{CD528021-07EF-27B7-C66C-0D386F915D29}"/>
              </a:ext>
            </a:extLst>
          </p:cNvPr>
          <p:cNvSpPr txBox="1"/>
          <p:nvPr/>
        </p:nvSpPr>
        <p:spPr>
          <a:xfrm rot="16200000">
            <a:off x="1340727" y="5768560"/>
            <a:ext cx="1504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zh-TW" altLang="en-US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45" name="直線接點 444">
            <a:extLst>
              <a:ext uri="{FF2B5EF4-FFF2-40B4-BE49-F238E27FC236}">
                <a16:creationId xmlns:a16="http://schemas.microsoft.com/office/drawing/2014/main" id="{2B0E8621-0FF6-2C5C-0A61-DC79CE14B9DB}"/>
              </a:ext>
            </a:extLst>
          </p:cNvPr>
          <p:cNvCxnSpPr>
            <a:cxnSpLocks/>
          </p:cNvCxnSpPr>
          <p:nvPr/>
        </p:nvCxnSpPr>
        <p:spPr>
          <a:xfrm>
            <a:off x="2032230" y="534039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6" name="直線接點 445">
            <a:extLst>
              <a:ext uri="{FF2B5EF4-FFF2-40B4-BE49-F238E27FC236}">
                <a16:creationId xmlns:a16="http://schemas.microsoft.com/office/drawing/2014/main" id="{668D573D-5E45-A350-A250-F8360AA4DC7C}"/>
              </a:ext>
            </a:extLst>
          </p:cNvPr>
          <p:cNvCxnSpPr>
            <a:cxnSpLocks/>
          </p:cNvCxnSpPr>
          <p:nvPr/>
        </p:nvCxnSpPr>
        <p:spPr>
          <a:xfrm>
            <a:off x="2223959" y="534039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直線接點 446">
            <a:extLst>
              <a:ext uri="{FF2B5EF4-FFF2-40B4-BE49-F238E27FC236}">
                <a16:creationId xmlns:a16="http://schemas.microsoft.com/office/drawing/2014/main" id="{C57B76A5-3432-D329-CD19-97FED31AFFE1}"/>
              </a:ext>
            </a:extLst>
          </p:cNvPr>
          <p:cNvCxnSpPr>
            <a:cxnSpLocks/>
          </p:cNvCxnSpPr>
          <p:nvPr/>
        </p:nvCxnSpPr>
        <p:spPr>
          <a:xfrm>
            <a:off x="2411464" y="534039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直線接點 447">
            <a:extLst>
              <a:ext uri="{FF2B5EF4-FFF2-40B4-BE49-F238E27FC236}">
                <a16:creationId xmlns:a16="http://schemas.microsoft.com/office/drawing/2014/main" id="{CDC158B5-1742-6E1D-FCB2-BA8AA35A7705}"/>
              </a:ext>
            </a:extLst>
          </p:cNvPr>
          <p:cNvCxnSpPr>
            <a:cxnSpLocks/>
          </p:cNvCxnSpPr>
          <p:nvPr/>
        </p:nvCxnSpPr>
        <p:spPr>
          <a:xfrm>
            <a:off x="3241130" y="5344776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9" name="矩形 448">
            <a:extLst>
              <a:ext uri="{FF2B5EF4-FFF2-40B4-BE49-F238E27FC236}">
                <a16:creationId xmlns:a16="http://schemas.microsoft.com/office/drawing/2014/main" id="{BB46BE07-358D-25AF-5ECF-E5C913C5B654}"/>
              </a:ext>
            </a:extLst>
          </p:cNvPr>
          <p:cNvSpPr/>
          <p:nvPr/>
        </p:nvSpPr>
        <p:spPr>
          <a:xfrm>
            <a:off x="1829106" y="5609047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50" name="直線接點 449">
            <a:extLst>
              <a:ext uri="{FF2B5EF4-FFF2-40B4-BE49-F238E27FC236}">
                <a16:creationId xmlns:a16="http://schemas.microsoft.com/office/drawing/2014/main" id="{0987F411-A234-26CE-5371-DEE6646D704D}"/>
              </a:ext>
            </a:extLst>
          </p:cNvPr>
          <p:cNvCxnSpPr>
            <a:cxnSpLocks/>
          </p:cNvCxnSpPr>
          <p:nvPr/>
        </p:nvCxnSpPr>
        <p:spPr>
          <a:xfrm>
            <a:off x="2035806" y="56090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1" name="直線接點 450">
            <a:extLst>
              <a:ext uri="{FF2B5EF4-FFF2-40B4-BE49-F238E27FC236}">
                <a16:creationId xmlns:a16="http://schemas.microsoft.com/office/drawing/2014/main" id="{8A6DC518-9031-8A8D-C599-25057EA063C5}"/>
              </a:ext>
            </a:extLst>
          </p:cNvPr>
          <p:cNvCxnSpPr>
            <a:cxnSpLocks/>
          </p:cNvCxnSpPr>
          <p:nvPr/>
        </p:nvCxnSpPr>
        <p:spPr>
          <a:xfrm>
            <a:off x="2227535" y="56090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直線接點 451">
            <a:extLst>
              <a:ext uri="{FF2B5EF4-FFF2-40B4-BE49-F238E27FC236}">
                <a16:creationId xmlns:a16="http://schemas.microsoft.com/office/drawing/2014/main" id="{04A964D6-8207-B8B2-99F0-9C63CA06314A}"/>
              </a:ext>
            </a:extLst>
          </p:cNvPr>
          <p:cNvCxnSpPr>
            <a:cxnSpLocks/>
          </p:cNvCxnSpPr>
          <p:nvPr/>
        </p:nvCxnSpPr>
        <p:spPr>
          <a:xfrm>
            <a:off x="2415040" y="560904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3" name="直線接點 452">
            <a:extLst>
              <a:ext uri="{FF2B5EF4-FFF2-40B4-BE49-F238E27FC236}">
                <a16:creationId xmlns:a16="http://schemas.microsoft.com/office/drawing/2014/main" id="{7CD6382F-2438-A91E-0290-8F5D7DC3486E}"/>
              </a:ext>
            </a:extLst>
          </p:cNvPr>
          <p:cNvCxnSpPr>
            <a:cxnSpLocks/>
          </p:cNvCxnSpPr>
          <p:nvPr/>
        </p:nvCxnSpPr>
        <p:spPr>
          <a:xfrm>
            <a:off x="3244706" y="5613427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矩形 453">
            <a:extLst>
              <a:ext uri="{FF2B5EF4-FFF2-40B4-BE49-F238E27FC236}">
                <a16:creationId xmlns:a16="http://schemas.microsoft.com/office/drawing/2014/main" id="{57739007-1F3F-7743-406E-4DED6649EFB5}"/>
              </a:ext>
            </a:extLst>
          </p:cNvPr>
          <p:cNvSpPr/>
          <p:nvPr/>
        </p:nvSpPr>
        <p:spPr>
          <a:xfrm>
            <a:off x="1825530" y="6148325"/>
            <a:ext cx="1620000" cy="180000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455" name="直線接點 454">
            <a:extLst>
              <a:ext uri="{FF2B5EF4-FFF2-40B4-BE49-F238E27FC236}">
                <a16:creationId xmlns:a16="http://schemas.microsoft.com/office/drawing/2014/main" id="{E6170D13-718F-815E-3272-222C31E7FD32}"/>
              </a:ext>
            </a:extLst>
          </p:cNvPr>
          <p:cNvCxnSpPr>
            <a:cxnSpLocks/>
          </p:cNvCxnSpPr>
          <p:nvPr/>
        </p:nvCxnSpPr>
        <p:spPr>
          <a:xfrm>
            <a:off x="2032230" y="61483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直線接點 455">
            <a:extLst>
              <a:ext uri="{FF2B5EF4-FFF2-40B4-BE49-F238E27FC236}">
                <a16:creationId xmlns:a16="http://schemas.microsoft.com/office/drawing/2014/main" id="{6C17BB58-B35A-6A66-F49E-A711D02AC8FE}"/>
              </a:ext>
            </a:extLst>
          </p:cNvPr>
          <p:cNvCxnSpPr>
            <a:cxnSpLocks/>
          </p:cNvCxnSpPr>
          <p:nvPr/>
        </p:nvCxnSpPr>
        <p:spPr>
          <a:xfrm>
            <a:off x="2223959" y="61483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直線接點 456">
            <a:extLst>
              <a:ext uri="{FF2B5EF4-FFF2-40B4-BE49-F238E27FC236}">
                <a16:creationId xmlns:a16="http://schemas.microsoft.com/office/drawing/2014/main" id="{11EC9E7E-934A-521D-2D92-9910C2AEB407}"/>
              </a:ext>
            </a:extLst>
          </p:cNvPr>
          <p:cNvCxnSpPr>
            <a:cxnSpLocks/>
          </p:cNvCxnSpPr>
          <p:nvPr/>
        </p:nvCxnSpPr>
        <p:spPr>
          <a:xfrm>
            <a:off x="2411464" y="614832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直線接點 457">
            <a:extLst>
              <a:ext uri="{FF2B5EF4-FFF2-40B4-BE49-F238E27FC236}">
                <a16:creationId xmlns:a16="http://schemas.microsoft.com/office/drawing/2014/main" id="{D393CC18-0863-5D7D-6548-1643C4F66685}"/>
              </a:ext>
            </a:extLst>
          </p:cNvPr>
          <p:cNvCxnSpPr>
            <a:cxnSpLocks/>
          </p:cNvCxnSpPr>
          <p:nvPr/>
        </p:nvCxnSpPr>
        <p:spPr>
          <a:xfrm>
            <a:off x="3241130" y="6152705"/>
            <a:ext cx="0" cy="1800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9" name="直線單箭頭接點 458">
            <a:extLst>
              <a:ext uri="{FF2B5EF4-FFF2-40B4-BE49-F238E27FC236}">
                <a16:creationId xmlns:a16="http://schemas.microsoft.com/office/drawing/2014/main" id="{E8966A01-B363-685B-AE72-3A94761A271A}"/>
              </a:ext>
            </a:extLst>
          </p:cNvPr>
          <p:cNvCxnSpPr>
            <a:cxnSpLocks/>
            <a:endCxn id="441" idx="1"/>
          </p:cNvCxnSpPr>
          <p:nvPr/>
        </p:nvCxnSpPr>
        <p:spPr>
          <a:xfrm>
            <a:off x="3550895" y="5692134"/>
            <a:ext cx="1429819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3" name="文字方塊 462">
            <a:extLst>
              <a:ext uri="{FF2B5EF4-FFF2-40B4-BE49-F238E27FC236}">
                <a16:creationId xmlns:a16="http://schemas.microsoft.com/office/drawing/2014/main" id="{5AA953E9-EE34-3088-E628-8CD776A54CDA}"/>
              </a:ext>
            </a:extLst>
          </p:cNvPr>
          <p:cNvSpPr txBox="1"/>
          <p:nvPr/>
        </p:nvSpPr>
        <p:spPr>
          <a:xfrm>
            <a:off x="8261361" y="5522856"/>
            <a:ext cx="24097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KRAS, BRAF and MSI</a:t>
            </a:r>
          </a:p>
        </p:txBody>
      </p:sp>
      <p:cxnSp>
        <p:nvCxnSpPr>
          <p:cNvPr id="464" name="直線單箭頭接點 463">
            <a:extLst>
              <a:ext uri="{FF2B5EF4-FFF2-40B4-BE49-F238E27FC236}">
                <a16:creationId xmlns:a16="http://schemas.microsoft.com/office/drawing/2014/main" id="{B589582D-0FD2-F144-EEEF-F4C7B8A2A225}"/>
              </a:ext>
            </a:extLst>
          </p:cNvPr>
          <p:cNvCxnSpPr>
            <a:cxnSpLocks/>
            <a:stCxn id="441" idx="3"/>
          </p:cNvCxnSpPr>
          <p:nvPr/>
        </p:nvCxnSpPr>
        <p:spPr>
          <a:xfrm>
            <a:off x="7022180" y="5692134"/>
            <a:ext cx="1375370" cy="0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5" name="文字方塊 474">
            <a:extLst>
              <a:ext uri="{FF2B5EF4-FFF2-40B4-BE49-F238E27FC236}">
                <a16:creationId xmlns:a16="http://schemas.microsoft.com/office/drawing/2014/main" id="{97952996-E981-70BD-858F-29EAEF3C8DBF}"/>
              </a:ext>
            </a:extLst>
          </p:cNvPr>
          <p:cNvSpPr txBox="1"/>
          <p:nvPr/>
        </p:nvSpPr>
        <p:spPr>
          <a:xfrm>
            <a:off x="4655052" y="121727"/>
            <a:ext cx="3278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 Model </a:t>
            </a:r>
            <a:r>
              <a:rPr lang="en-US" altLang="zh-TW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interpretability</a:t>
            </a:r>
            <a:r>
              <a:rPr lang="en-US" altLang="zh-TW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77" name="橢圓 476">
            <a:extLst>
              <a:ext uri="{FF2B5EF4-FFF2-40B4-BE49-F238E27FC236}">
                <a16:creationId xmlns:a16="http://schemas.microsoft.com/office/drawing/2014/main" id="{81D2EE03-43ED-B811-5A62-51BCF5BF9BA6}"/>
              </a:ext>
            </a:extLst>
          </p:cNvPr>
          <p:cNvSpPr/>
          <p:nvPr/>
        </p:nvSpPr>
        <p:spPr>
          <a:xfrm>
            <a:off x="949997" y="1324849"/>
            <a:ext cx="432000" cy="432000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78" name="文字方塊 477">
            <a:extLst>
              <a:ext uri="{FF2B5EF4-FFF2-40B4-BE49-F238E27FC236}">
                <a16:creationId xmlns:a16="http://schemas.microsoft.com/office/drawing/2014/main" id="{6D53309E-DB6C-D106-5D75-38F4279139C9}"/>
              </a:ext>
            </a:extLst>
          </p:cNvPr>
          <p:cNvSpPr txBox="1"/>
          <p:nvPr/>
        </p:nvSpPr>
        <p:spPr>
          <a:xfrm>
            <a:off x="896298" y="1268436"/>
            <a:ext cx="54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TW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9" name="文字方塊 478">
            <a:extLst>
              <a:ext uri="{FF2B5EF4-FFF2-40B4-BE49-F238E27FC236}">
                <a16:creationId xmlns:a16="http://schemas.microsoft.com/office/drawing/2014/main" id="{E9A928A2-AE9B-17BF-CC78-2E1A238C3333}"/>
              </a:ext>
            </a:extLst>
          </p:cNvPr>
          <p:cNvSpPr txBox="1"/>
          <p:nvPr/>
        </p:nvSpPr>
        <p:spPr>
          <a:xfrm>
            <a:off x="113329" y="1764610"/>
            <a:ext cx="210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Att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-MIL</a:t>
            </a:r>
          </a:p>
        </p:txBody>
      </p:sp>
      <p:sp>
        <p:nvSpPr>
          <p:cNvPr id="480" name="橢圓 479">
            <a:extLst>
              <a:ext uri="{FF2B5EF4-FFF2-40B4-BE49-F238E27FC236}">
                <a16:creationId xmlns:a16="http://schemas.microsoft.com/office/drawing/2014/main" id="{5B0F0653-6E0F-355B-A359-B23C92F01363}"/>
              </a:ext>
            </a:extLst>
          </p:cNvPr>
          <p:cNvSpPr/>
          <p:nvPr/>
        </p:nvSpPr>
        <p:spPr>
          <a:xfrm>
            <a:off x="981496" y="3631669"/>
            <a:ext cx="432000" cy="432000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81" name="文字方塊 480">
            <a:extLst>
              <a:ext uri="{FF2B5EF4-FFF2-40B4-BE49-F238E27FC236}">
                <a16:creationId xmlns:a16="http://schemas.microsoft.com/office/drawing/2014/main" id="{88113469-250C-2689-5485-55CF919D1D01}"/>
              </a:ext>
            </a:extLst>
          </p:cNvPr>
          <p:cNvSpPr txBox="1"/>
          <p:nvPr/>
        </p:nvSpPr>
        <p:spPr>
          <a:xfrm>
            <a:off x="927797" y="3575256"/>
            <a:ext cx="54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TW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2" name="文字方塊 481">
            <a:extLst>
              <a:ext uri="{FF2B5EF4-FFF2-40B4-BE49-F238E27FC236}">
                <a16:creationId xmlns:a16="http://schemas.microsoft.com/office/drawing/2014/main" id="{90EAA254-A594-C330-857A-789270C02F07}"/>
              </a:ext>
            </a:extLst>
          </p:cNvPr>
          <p:cNvSpPr txBox="1"/>
          <p:nvPr/>
        </p:nvSpPr>
        <p:spPr>
          <a:xfrm>
            <a:off x="144828" y="4071430"/>
            <a:ext cx="210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Trans-MIL</a:t>
            </a:r>
          </a:p>
        </p:txBody>
      </p:sp>
      <p:sp>
        <p:nvSpPr>
          <p:cNvPr id="483" name="橢圓 482">
            <a:extLst>
              <a:ext uri="{FF2B5EF4-FFF2-40B4-BE49-F238E27FC236}">
                <a16:creationId xmlns:a16="http://schemas.microsoft.com/office/drawing/2014/main" id="{4875EE9A-37F5-5C1F-30C7-1D553531EA20}"/>
              </a:ext>
            </a:extLst>
          </p:cNvPr>
          <p:cNvSpPr/>
          <p:nvPr/>
        </p:nvSpPr>
        <p:spPr>
          <a:xfrm>
            <a:off x="1004749" y="5421210"/>
            <a:ext cx="432000" cy="432000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484" name="文字方塊 483">
            <a:extLst>
              <a:ext uri="{FF2B5EF4-FFF2-40B4-BE49-F238E27FC236}">
                <a16:creationId xmlns:a16="http://schemas.microsoft.com/office/drawing/2014/main" id="{3850E5F6-E98F-2AAB-6DCD-8BD5E8CB7F26}"/>
              </a:ext>
            </a:extLst>
          </p:cNvPr>
          <p:cNvSpPr txBox="1"/>
          <p:nvPr/>
        </p:nvSpPr>
        <p:spPr>
          <a:xfrm>
            <a:off x="951050" y="5364797"/>
            <a:ext cx="545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TW" alt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5" name="文字方塊 484">
            <a:extLst>
              <a:ext uri="{FF2B5EF4-FFF2-40B4-BE49-F238E27FC236}">
                <a16:creationId xmlns:a16="http://schemas.microsoft.com/office/drawing/2014/main" id="{CA283A13-9997-6E8E-98ED-FE4F557D711D}"/>
              </a:ext>
            </a:extLst>
          </p:cNvPr>
          <p:cNvSpPr txBox="1"/>
          <p:nvPr/>
        </p:nvSpPr>
        <p:spPr>
          <a:xfrm>
            <a:off x="168081" y="5860971"/>
            <a:ext cx="2105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Trans-MIL</a:t>
            </a:r>
          </a:p>
        </p:txBody>
      </p:sp>
      <p:sp>
        <p:nvSpPr>
          <p:cNvPr id="492" name="文字方塊 491">
            <a:extLst>
              <a:ext uri="{FF2B5EF4-FFF2-40B4-BE49-F238E27FC236}">
                <a16:creationId xmlns:a16="http://schemas.microsoft.com/office/drawing/2014/main" id="{78DB3C77-80E8-9591-9E12-DABD4C9BC722}"/>
              </a:ext>
            </a:extLst>
          </p:cNvPr>
          <p:cNvSpPr txBox="1"/>
          <p:nvPr/>
        </p:nvSpPr>
        <p:spPr>
          <a:xfrm rot="5400000">
            <a:off x="9403430" y="3388639"/>
            <a:ext cx="31344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Ensemble</a:t>
            </a:r>
          </a:p>
        </p:txBody>
      </p:sp>
      <p:cxnSp>
        <p:nvCxnSpPr>
          <p:cNvPr id="494" name="直線接點 493">
            <a:extLst>
              <a:ext uri="{FF2B5EF4-FFF2-40B4-BE49-F238E27FC236}">
                <a16:creationId xmlns:a16="http://schemas.microsoft.com/office/drawing/2014/main" id="{EBFD02EB-50F5-BCB4-E0D6-D0C3C7719920}"/>
              </a:ext>
            </a:extLst>
          </p:cNvPr>
          <p:cNvCxnSpPr>
            <a:cxnSpLocks/>
          </p:cNvCxnSpPr>
          <p:nvPr/>
        </p:nvCxnSpPr>
        <p:spPr>
          <a:xfrm flipV="1">
            <a:off x="10738542" y="803582"/>
            <a:ext cx="0" cy="552474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805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矩形: 圓角 182">
            <a:extLst>
              <a:ext uri="{FF2B5EF4-FFF2-40B4-BE49-F238E27FC236}">
                <a16:creationId xmlns:a16="http://schemas.microsoft.com/office/drawing/2014/main" id="{0F423BF5-5BCA-8F18-8F0C-2902DABC9A25}"/>
              </a:ext>
            </a:extLst>
          </p:cNvPr>
          <p:cNvSpPr/>
          <p:nvPr/>
        </p:nvSpPr>
        <p:spPr>
          <a:xfrm>
            <a:off x="287741" y="258747"/>
            <a:ext cx="2427467" cy="45342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b="1" dirty="0">
                <a:solidFill>
                  <a:schemeClr val="bg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CPTAC-COAD </a:t>
            </a:r>
            <a:endParaRPr lang="zh-TW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B07E41F0-45A2-30BF-BECB-6242DCF3945C}"/>
              </a:ext>
            </a:extLst>
          </p:cNvPr>
          <p:cNvSpPr txBox="1"/>
          <p:nvPr/>
        </p:nvSpPr>
        <p:spPr>
          <a:xfrm>
            <a:off x="556949" y="836507"/>
            <a:ext cx="109010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collection contains subjects from the National Cancer Institute’s Clinical Proteomic Tumor Analysis Consortium (CPTAC Colon Adenocarcinoma cohort).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5E9FFA8-EBEA-6ABE-D882-206F8444C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917" y="2193167"/>
            <a:ext cx="10684166" cy="1013548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4BDDAA52-5962-AD16-3EDB-76C300158B98}"/>
              </a:ext>
            </a:extLst>
          </p:cNvPr>
          <p:cNvSpPr txBox="1"/>
          <p:nvPr/>
        </p:nvSpPr>
        <p:spPr>
          <a:xfrm>
            <a:off x="556948" y="1668725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slides data can be downloaded from TCIA (The Cancer Imaging Archive).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300AD39-997A-9555-7904-6DC5967EFBE2}"/>
              </a:ext>
            </a:extLst>
          </p:cNvPr>
          <p:cNvSpPr txBox="1"/>
          <p:nvPr/>
        </p:nvSpPr>
        <p:spPr>
          <a:xfrm>
            <a:off x="556948" y="3340851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can utilize IBM-Aspera-Connect, which is a tool for large data download.  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表格 13">
            <a:extLst>
              <a:ext uri="{FF2B5EF4-FFF2-40B4-BE49-F238E27FC236}">
                <a16:creationId xmlns:a16="http://schemas.microsoft.com/office/drawing/2014/main" id="{AAA3852B-37C7-FB05-729B-037412603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279078"/>
              </p:ext>
            </p:extLst>
          </p:nvPr>
        </p:nvGraphicFramePr>
        <p:xfrm>
          <a:off x="4175162" y="4254039"/>
          <a:ext cx="3841676" cy="136006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67108">
                  <a:extLst>
                    <a:ext uri="{9D8B030D-6E8A-4147-A177-3AD203B41FA5}">
                      <a16:colId xmlns:a16="http://schemas.microsoft.com/office/drawing/2014/main" val="3273458590"/>
                    </a:ext>
                  </a:extLst>
                </a:gridCol>
                <a:gridCol w="1774568">
                  <a:extLst>
                    <a:ext uri="{9D8B030D-6E8A-4147-A177-3AD203B41FA5}">
                      <a16:colId xmlns:a16="http://schemas.microsoft.com/office/drawing/2014/main" val="330130090"/>
                    </a:ext>
                  </a:extLst>
                </a:gridCol>
              </a:tblGrid>
              <a:tr h="340017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testing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statistics</a:t>
                      </a:r>
                      <a:endParaRPr lang="zh-TW" altLang="en-US" sz="1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976035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participants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106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7525254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WSIs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373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6699922"/>
                  </a:ext>
                </a:extLst>
              </a:tr>
              <a:tr h="3400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format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SVS</a:t>
                      </a:r>
                      <a:endParaRPr lang="zh-TW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2743048"/>
                  </a:ext>
                </a:extLst>
              </a:tr>
            </a:tbl>
          </a:graphicData>
        </a:graphic>
      </p:graphicFrame>
      <p:sp>
        <p:nvSpPr>
          <p:cNvPr id="8" name="文字方塊 7">
            <a:extLst>
              <a:ext uri="{FF2B5EF4-FFF2-40B4-BE49-F238E27FC236}">
                <a16:creationId xmlns:a16="http://schemas.microsoft.com/office/drawing/2014/main" id="{4AB8C74B-6901-9AE4-B397-11756437D94D}"/>
              </a:ext>
            </a:extLst>
          </p:cNvPr>
          <p:cNvSpPr txBox="1"/>
          <p:nvPr/>
        </p:nvSpPr>
        <p:spPr>
          <a:xfrm>
            <a:off x="556947" y="3757590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Detailed description  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4D65522-2182-1492-86B8-CDC4B8E4DA46}"/>
              </a:ext>
            </a:extLst>
          </p:cNvPr>
          <p:cNvSpPr txBox="1"/>
          <p:nvPr/>
        </p:nvSpPr>
        <p:spPr>
          <a:xfrm>
            <a:off x="556947" y="5728391"/>
            <a:ext cx="109010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TW" sz="2000" dirty="0">
                <a:solidFill>
                  <a:srgbClr val="2021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Genomic and clinical data are both available.  </a:t>
            </a:r>
            <a:endParaRPr lang="en-US" altLang="zh-TW" sz="2000" i="0" dirty="0">
              <a:solidFill>
                <a:srgbClr val="2021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294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F14EB60D-852D-1385-B004-47DE255F3D61}"/>
              </a:ext>
            </a:extLst>
          </p:cNvPr>
          <p:cNvSpPr/>
          <p:nvPr/>
        </p:nvSpPr>
        <p:spPr>
          <a:xfrm>
            <a:off x="507373" y="320496"/>
            <a:ext cx="2731127" cy="57240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works</a:t>
            </a:r>
            <a:endParaRPr lang="zh-TW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42B8A500-5907-1821-C956-4680E65EC502}"/>
              </a:ext>
            </a:extLst>
          </p:cNvPr>
          <p:cNvGrpSpPr/>
          <p:nvPr/>
        </p:nvGrpSpPr>
        <p:grpSpPr>
          <a:xfrm>
            <a:off x="889991" y="1137433"/>
            <a:ext cx="720000" cy="769441"/>
            <a:chOff x="1498967" y="3890940"/>
            <a:chExt cx="720000" cy="769441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337F93A3-EC5E-36C3-1C86-A26BB53ED308}"/>
                </a:ext>
              </a:extLst>
            </p:cNvPr>
            <p:cNvSpPr/>
            <p:nvPr/>
          </p:nvSpPr>
          <p:spPr>
            <a:xfrm>
              <a:off x="1498967" y="3937433"/>
              <a:ext cx="720000" cy="72000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74BCB937-2B30-DD2D-1451-9239E234443D}"/>
                </a:ext>
              </a:extLst>
            </p:cNvPr>
            <p:cNvSpPr txBox="1"/>
            <p:nvPr/>
          </p:nvSpPr>
          <p:spPr>
            <a:xfrm>
              <a:off x="1507235" y="3890940"/>
              <a:ext cx="71173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zh-TW" alt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3C6C377-BDC9-3103-989E-9969B967D6BA}"/>
              </a:ext>
            </a:extLst>
          </p:cNvPr>
          <p:cNvSpPr/>
          <p:nvPr/>
        </p:nvSpPr>
        <p:spPr>
          <a:xfrm>
            <a:off x="1670425" y="1134485"/>
            <a:ext cx="9480912" cy="769441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defRPr/>
            </a:pPr>
            <a:r>
              <a:rPr lang="en-US" altLang="zh-TW" sz="2400" b="1" dirty="0">
                <a:solidFill>
                  <a:schemeClr val="tx1"/>
                </a:solidFill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Keep producing additional research results  </a:t>
            </a:r>
          </a:p>
        </p:txBody>
      </p:sp>
    </p:spTree>
    <p:extLst>
      <p:ext uri="{BB962C8B-B14F-4D97-AF65-F5344CB8AC3E}">
        <p14:creationId xmlns:p14="http://schemas.microsoft.com/office/powerpoint/2010/main" val="2976482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132121</TotalTime>
  <Words>539</Words>
  <Application>Microsoft Office PowerPoint</Application>
  <PresentationFormat>寬螢幕</PresentationFormat>
  <Paragraphs>166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willytien88@gmail.com</dc:creator>
  <cp:lastModifiedBy>田庚昀</cp:lastModifiedBy>
  <cp:revision>3729</cp:revision>
  <dcterms:created xsi:type="dcterms:W3CDTF">2022-09-18T02:51:45Z</dcterms:created>
  <dcterms:modified xsi:type="dcterms:W3CDTF">2024-01-17T03:21:32Z</dcterms:modified>
</cp:coreProperties>
</file>

<file path=docProps/thumbnail.jpeg>
</file>